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3"/>
  </p:notesMasterIdLst>
  <p:sldIdLst>
    <p:sldId id="256" r:id="rId2"/>
    <p:sldId id="284" r:id="rId3"/>
    <p:sldId id="269" r:id="rId4"/>
    <p:sldId id="285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3" r:id="rId41"/>
    <p:sldId id="322" r:id="rId42"/>
    <p:sldId id="324" r:id="rId43"/>
    <p:sldId id="325" r:id="rId44"/>
    <p:sldId id="326" r:id="rId45"/>
    <p:sldId id="327" r:id="rId46"/>
    <p:sldId id="328" r:id="rId47"/>
    <p:sldId id="329" r:id="rId48"/>
    <p:sldId id="330" r:id="rId49"/>
    <p:sldId id="331" r:id="rId50"/>
    <p:sldId id="333" r:id="rId51"/>
    <p:sldId id="334" r:id="rId52"/>
  </p:sldIdLst>
  <p:sldSz cx="12192000" cy="6858000"/>
  <p:notesSz cx="6858000" cy="9144000"/>
  <p:embeddedFontLst>
    <p:embeddedFont>
      <p:font typeface="Adobe 黑体 Std R" panose="020B0400000000000000" pitchFamily="34" charset="-128"/>
      <p:regular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Calibri Light" panose="020F0302020204030204" pitchFamily="34" charset="0"/>
      <p:regular r:id="rId59"/>
      <p:italic r:id="rId60"/>
    </p:embeddedFont>
    <p:embeddedFont>
      <p:font typeface="Consolas" panose="020B0609020204030204" pitchFamily="49" charset="0"/>
      <p:regular r:id="rId61"/>
      <p:bold r:id="rId62"/>
      <p:italic r:id="rId63"/>
      <p:boldItalic r:id="rId64"/>
    </p:embeddedFont>
    <p:embeddedFont>
      <p:font typeface="Georgia" panose="02040502050405020303" pitchFamily="18" charset="0"/>
      <p:regular r:id="rId65"/>
      <p:bold r:id="rId66"/>
      <p:italic r:id="rId67"/>
      <p:boldItalic r:id="rId68"/>
    </p:embeddedFont>
    <p:embeddedFont>
      <p:font typeface="標楷體" panose="03000509000000000000" pitchFamily="65" charset="-120"/>
      <p:regular r:id="rId69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026" autoAdjust="0"/>
  </p:normalViewPr>
  <p:slideViewPr>
    <p:cSldViewPr snapToGrid="0">
      <p:cViewPr varScale="1">
        <p:scale>
          <a:sx n="78" d="100"/>
          <a:sy n="78" d="100"/>
        </p:scale>
        <p:origin x="8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36194-BE73-40EA-B37D-92B09D1D022E}" type="datetimeFigureOut">
              <a:rPr lang="zh-TW" altLang="en-US" smtClean="0"/>
              <a:t>2021/12/9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EE7D5-6D37-412D-95F9-CA34DB9885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4660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1960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TRA_ridership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  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2020/11/1~28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資料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8854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C87C9-9C1E-4784-A2D6-00A87BE6A5F1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9899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52683B-CFD7-4B22-B02A-EA266CF1E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6F4DAC2-351D-4FCD-9BD2-3815BBC338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E19E85B-A6D7-4189-A54F-A236E1F86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3FF1F-A115-4049-B975-306F73DA833A}" type="datetime1">
              <a:rPr lang="zh-TW" altLang="en-US" smtClean="0"/>
              <a:t>2021/12/9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F586B07-E49D-445A-95AC-3EFCD414E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68728FF-6612-4175-880D-388225E3A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5380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BE758A-47F6-4EF9-A0A9-D9FE1C0A4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65D4310-FCBC-4AF5-B7AD-A547B50D8B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2D870AB-967F-4CDC-A331-9813A022D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3A8E2-6518-4699-A163-B96472470879}" type="datetime1">
              <a:rPr lang="zh-TW" altLang="en-US" smtClean="0"/>
              <a:t>2021/12/9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41B7537-2B71-4D20-8D3E-F7079592B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9A03890-B16D-46E5-A3AC-E728660BE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9827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832E892-9248-4792-96F5-58D8AA00D0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ED009E7-9916-4CE4-8BFD-43857B1B1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68C160-FF12-483D-92B0-4510C9C88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4F096-7170-4E7E-8D33-7FC32D52E13D}" type="datetime1">
              <a:rPr lang="zh-TW" altLang="en-US" smtClean="0"/>
              <a:t>2021/12/9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E9BE625-DF88-469E-AE93-4953B44C5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C56F70-0731-470C-AAFC-B00762D63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6644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701940-03BF-4559-B904-14A49994C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5201B2-B730-42B6-B5AB-EDCDCFAAF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626FCE8-83B9-44FE-A299-70556F25F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70BD2-6650-4E75-8E74-FDEBEFFE7D30}" type="datetime1">
              <a:rPr lang="zh-TW" altLang="en-US" smtClean="0"/>
              <a:t>2021/12/9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CD411C6-249B-4B0B-AB54-9CBB60BDA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68BFA9-1BE6-48B2-BB89-582F3B8CA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+mn-ea"/>
              </a:defRPr>
            </a:lvl1pPr>
          </a:lstStyle>
          <a:p>
            <a:fld id="{F13D8DBA-B0A5-4A11-B90C-EDB6495EB16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70901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6C2F21-C6CA-401B-A244-C415A8EC3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6232F6-3BE7-4FB3-A2BA-6A833D680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C755B54-01DB-4820-A888-C57492F46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F36A4-27B2-4149-8692-42B4A2783D94}" type="datetime1">
              <a:rPr lang="zh-TW" altLang="en-US" smtClean="0"/>
              <a:t>2021/12/9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DB289B-3EA5-4F41-B9DA-6FD7F9AF3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05936E39-5AE6-4FA8-A38D-B5BF5392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+mn-ea"/>
              </a:defRPr>
            </a:lvl1pPr>
          </a:lstStyle>
          <a:p>
            <a:fld id="{F13D8DBA-B0A5-4A11-B90C-EDB6495EB16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0130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49DF49-8F5F-4AE0-8F5C-B35900A78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C7270B-2952-433A-9094-0415BAB6EA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C8ED628-8E91-4C7A-B3A9-79B96CE62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6D7FB37-43F4-4559-A031-B14ED6834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C9BF-60E3-4B8C-B186-9DA02E8F456A}" type="datetime1">
              <a:rPr lang="zh-TW" altLang="en-US" smtClean="0"/>
              <a:t>2021/12/9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F8D5C86-9D59-4F24-8C60-F1F38E406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9655C8-DEF3-495A-A594-487532EA5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7816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0D93FA-763A-4016-B6E1-D725426E3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B8B077C-ADF4-466E-B86D-B8D9146A5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EF4A17E-2D62-4C25-9841-AB869CD687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D5588CF-7EDD-4F9D-A43D-9BD1AFB98A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39AD6D7-CF0D-4203-841E-7A4691B63F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0A19343-14A3-46C1-8785-5046FBBC4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122FF-64F3-42EE-A622-0F74A1595D0D}" type="datetime1">
              <a:rPr lang="zh-TW" altLang="en-US" smtClean="0"/>
              <a:t>2021/12/9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5C75BC0-CC2C-41BB-B73F-0041BC1D1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投影片編號版面配置區 5">
            <a:extLst>
              <a:ext uri="{FF2B5EF4-FFF2-40B4-BE49-F238E27FC236}">
                <a16:creationId xmlns:a16="http://schemas.microsoft.com/office/drawing/2014/main" id="{B5B66E50-F044-4B72-83A8-4E6122F57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+mn-ea"/>
              </a:defRPr>
            </a:lvl1pPr>
          </a:lstStyle>
          <a:p>
            <a:fld id="{F13D8DBA-B0A5-4A11-B90C-EDB6495EB16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7327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775158-9CF5-4012-A210-AF8F568D0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7537FC4-DA80-4C69-996E-D62F34376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22501-C322-4F8E-9D03-ED1DF164E12B}" type="datetime1">
              <a:rPr lang="zh-TW" altLang="en-US" smtClean="0"/>
              <a:t>2021/12/9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A392E75-098F-4D03-BB74-A42E205BD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FA9CDEFE-C99B-4578-B8AD-F4513B691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+mn-ea"/>
              </a:defRPr>
            </a:lvl1pPr>
          </a:lstStyle>
          <a:p>
            <a:fld id="{F13D8DBA-B0A5-4A11-B90C-EDB6495EB16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8781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C86C2CE-81D2-46A1-BD9C-AE3560866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EDDAA-FF2F-450E-8E06-F149BA3F0A41}" type="datetime1">
              <a:rPr lang="zh-TW" altLang="en-US" smtClean="0"/>
              <a:t>2021/12/9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17C276F-D8C9-4DEB-A179-E14CEC23B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22E89BE-CB49-4BFA-83B7-CBB0AAFF5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0442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E66CC0-CF4A-408C-8026-591367381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F5CC4B-81E3-4336-941B-C1C222541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222C8ED-45EE-49E2-9715-D1D5B7F37F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F2939EC-D3A0-49BA-AF44-2BFE25D6E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8CB93-524A-4876-9BB8-AE27B6EF1536}" type="datetime1">
              <a:rPr lang="zh-TW" altLang="en-US" smtClean="0"/>
              <a:t>2021/12/9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26A98BF-D711-4F48-AAB6-2B723A27E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ED2F8CE-CEB1-448F-94EB-C5681ABC8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1923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0AAE25-BC8A-4559-9DBB-454CBDA96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E05F2CA-AF90-4C9E-B724-8DDACE8950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9225151-96C7-4325-A8E5-50EDE8AA7D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AF88962-9F85-47B0-84F6-B7C5B09AA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36C37-F158-49C3-B17A-77172A7C5E42}" type="datetime1">
              <a:rPr lang="zh-TW" altLang="en-US" smtClean="0"/>
              <a:t>2021/12/9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0947FE4-E220-4808-838F-45311853C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4BE3C3F-CEBB-4E07-A5C1-28348EC52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978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58C13E3-239B-415E-9792-8EFCA52EE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926378F-CE3C-4A7D-9290-8BA577521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126CFF-78B9-45BF-8520-5BF31CDDEE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1D1C4-DB12-42FB-8BDB-4ECBC4B2BC93}" type="datetime1">
              <a:rPr lang="zh-TW" altLang="en-US" smtClean="0"/>
              <a:t>2021/12/9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3D89543-C0A1-4CBC-9DA9-724B87D26C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B4052F-F9C6-4980-B8D2-766A2E7DC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3D8DBA-B0A5-4A11-B90C-EDB6495EB1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1686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uc?export=download&amp;id=1COSOyRbYIJ03PCzwsESj5A0JCi0cMU5X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hiajung-yeh.github.io/Spatial-Analysis/geographic-data.html#geographic-data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humdata.org/dataset/nyt-covid-19-data" TargetMode="External"/><Relationship Id="rId2" Type="http://schemas.openxmlformats.org/officeDocument/2006/relationships/hyperlink" Target="https://data.humdata.org/hxlproxy/api/data-preview.csv?url=https%3A%2F%2Fraw.githubusercontent.com%2Fnytimes%2Fcovid-19-data%2Fmaster%2Fus-states.csv&amp;filename=us-states.csv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175C2BE-2F88-4204-B715-033A31065870}"/>
              </a:ext>
            </a:extLst>
          </p:cNvPr>
          <p:cNvSpPr txBox="1"/>
          <p:nvPr/>
        </p:nvSpPr>
        <p:spPr>
          <a:xfrm>
            <a:off x="3347491" y="2211896"/>
            <a:ext cx="5497018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600" b="1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pPr algn="ctr"/>
            <a:r>
              <a:rPr lang="zh-TW" altLang="en-US" sz="4000" dirty="0">
                <a:latin typeface="Georgia" panose="02040502050405020303" pitchFamily="18" charset="0"/>
              </a:rPr>
              <a:t>公共運輸</a:t>
            </a:r>
            <a:endParaRPr lang="en-US" altLang="zh-TW" sz="4000" dirty="0">
              <a:latin typeface="Georgia" panose="02040502050405020303" pitchFamily="18" charset="0"/>
            </a:endParaRPr>
          </a:p>
          <a:p>
            <a:pPr algn="ctr"/>
            <a:r>
              <a:rPr lang="en-US" altLang="zh-TW" sz="4000" dirty="0">
                <a:latin typeface="Georgia" panose="02040502050405020303" pitchFamily="18" charset="0"/>
              </a:rPr>
              <a:t>Public Transport</a:t>
            </a:r>
          </a:p>
          <a:p>
            <a:pPr algn="ctr"/>
            <a:endParaRPr lang="en-US" altLang="zh-TW" b="0" dirty="0">
              <a:latin typeface="Georgia" panose="02040502050405020303" pitchFamily="18" charset="0"/>
            </a:endParaRPr>
          </a:p>
          <a:p>
            <a:pPr algn="ctr"/>
            <a:r>
              <a:rPr lang="en-US" altLang="zh-TW" sz="3200" b="0" dirty="0">
                <a:latin typeface="Georgia" panose="02040502050405020303" pitchFamily="18" charset="0"/>
              </a:rPr>
              <a:t>R</a:t>
            </a:r>
            <a:r>
              <a:rPr lang="zh-TW" altLang="en-US" sz="3200" b="0" dirty="0">
                <a:latin typeface="Georgia" panose="02040502050405020303" pitchFamily="18" charset="0"/>
              </a:rPr>
              <a:t> 語言於地理資訊系統之應用</a:t>
            </a:r>
            <a:endParaRPr lang="en-US" altLang="zh-TW" sz="3200" b="0" dirty="0">
              <a:latin typeface="Georgia" panose="02040502050405020303" pitchFamily="18" charset="0"/>
            </a:endParaRPr>
          </a:p>
          <a:p>
            <a:pPr algn="ctr"/>
            <a:r>
              <a:rPr lang="en-US" altLang="zh-TW" sz="2400" dirty="0">
                <a:latin typeface="Georgia" panose="02040502050405020303" pitchFamily="18" charset="0"/>
              </a:rPr>
              <a:t>Spatial Analysis with R</a:t>
            </a:r>
            <a:endParaRPr lang="zh-TW" altLang="en-US" sz="2400" dirty="0">
              <a:latin typeface="Georgia" panose="02040502050405020303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4422522-F65F-446E-91CD-8530A3C86BFC}"/>
              </a:ext>
            </a:extLst>
          </p:cNvPr>
          <p:cNvSpPr txBox="1"/>
          <p:nvPr/>
        </p:nvSpPr>
        <p:spPr>
          <a:xfrm>
            <a:off x="10584872" y="6399521"/>
            <a:ext cx="15424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11.19  </a:t>
            </a:r>
            <a:r>
              <a:rPr lang="zh-TW" altLang="en-US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葉家榮</a:t>
            </a:r>
            <a:endParaRPr lang="en-US" altLang="zh-TW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56765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8B0D747-F59F-4E08-8913-F4A39C0FC0B6}"/>
              </a:ext>
            </a:extLst>
          </p:cNvPr>
          <p:cNvSpPr txBox="1"/>
          <p:nvPr/>
        </p:nvSpPr>
        <p:spPr>
          <a:xfrm>
            <a:off x="0" y="305294"/>
            <a:ext cx="4426212" cy="646331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簡單圖徵向量（</a:t>
            </a:r>
            <a:r>
              <a:rPr lang="en-US" altLang="zh-TW" sz="36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sfc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A926C53-4EEF-45AD-8656-5D8E9126F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EEC7AA7-5E28-4F03-A727-D5FA3B3C00E5}"/>
              </a:ext>
            </a:extLst>
          </p:cNvPr>
          <p:cNvSpPr txBox="1"/>
          <p:nvPr/>
        </p:nvSpPr>
        <p:spPr>
          <a:xfrm>
            <a:off x="485654" y="1506095"/>
            <a:ext cx="41282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spc="15" dirty="0" err="1">
                <a:solidFill>
                  <a:srgbClr val="333333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st_sfc</a:t>
            </a:r>
            <a:r>
              <a:rPr lang="en-US" altLang="zh-TW" sz="2400" spc="15" dirty="0">
                <a:solidFill>
                  <a:srgbClr val="333333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()</a:t>
            </a:r>
            <a:r>
              <a:rPr lang="zh-TW" altLang="en-US" sz="2400" spc="15" dirty="0">
                <a:solidFill>
                  <a:srgbClr val="333333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lang="zh-TW" altLang="en-US" sz="2400" spc="15" dirty="0">
                <a:solidFill>
                  <a:srgbClr val="333333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建立簡單圖徵向量</a:t>
            </a:r>
            <a:endParaRPr lang="zh-TW" altLang="en-US" sz="2400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B751A87-327E-4952-9CFB-685FA3A3D6BF}"/>
              </a:ext>
            </a:extLst>
          </p:cNvPr>
          <p:cNvSpPr txBox="1"/>
          <p:nvPr/>
        </p:nvSpPr>
        <p:spPr>
          <a:xfrm>
            <a:off x="507734" y="2105335"/>
            <a:ext cx="7577488" cy="4078039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540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查看</a:t>
            </a: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point123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細目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point123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Geometry set for 3 features 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Geometry type: POINT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Dimension:     XY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Bounding box:  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xmin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1 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ymin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4 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xmax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3 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ymax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6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CRS:           NA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POINT (3 5)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POINT (2 6)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POINT (1 4)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AAB8C1A2-70FB-427F-BD63-F91B656222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584" y="2509181"/>
            <a:ext cx="3153682" cy="315368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0DFFDEAD-528F-4C22-8F8F-C5A77DF86CE0}"/>
              </a:ext>
            </a:extLst>
          </p:cNvPr>
          <p:cNvSpPr/>
          <p:nvPr/>
        </p:nvSpPr>
        <p:spPr>
          <a:xfrm>
            <a:off x="779800" y="4587240"/>
            <a:ext cx="2908280" cy="387856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310404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8B0D747-F59F-4E08-8913-F4A39C0FC0B6}"/>
              </a:ext>
            </a:extLst>
          </p:cNvPr>
          <p:cNvSpPr txBox="1"/>
          <p:nvPr/>
        </p:nvSpPr>
        <p:spPr>
          <a:xfrm>
            <a:off x="0" y="305294"/>
            <a:ext cx="4426212" cy="646331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簡單圖徵向量（</a:t>
            </a:r>
            <a:r>
              <a:rPr lang="en-US" altLang="zh-TW" sz="36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sfc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A926C53-4EEF-45AD-8656-5D8E9126F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EEC7AA7-5E28-4F03-A727-D5FA3B3C00E5}"/>
              </a:ext>
            </a:extLst>
          </p:cNvPr>
          <p:cNvSpPr txBox="1"/>
          <p:nvPr/>
        </p:nvSpPr>
        <p:spPr>
          <a:xfrm>
            <a:off x="485654" y="1506095"/>
            <a:ext cx="41282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spc="15" dirty="0" err="1">
                <a:solidFill>
                  <a:srgbClr val="333333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st_sfc</a:t>
            </a:r>
            <a:r>
              <a:rPr lang="en-US" altLang="zh-TW" sz="2400" spc="15" dirty="0">
                <a:solidFill>
                  <a:srgbClr val="333333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()</a:t>
            </a:r>
            <a:r>
              <a:rPr lang="zh-TW" altLang="en-US" sz="2400" spc="15" dirty="0">
                <a:solidFill>
                  <a:srgbClr val="333333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lang="zh-TW" altLang="en-US" sz="2400" spc="15" dirty="0">
                <a:solidFill>
                  <a:srgbClr val="333333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建立簡單圖徵向量 設定 </a:t>
            </a:r>
            <a:r>
              <a:rPr lang="en-US" altLang="zh-TW" sz="2400" spc="15" dirty="0">
                <a:solidFill>
                  <a:srgbClr val="333333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CRS</a:t>
            </a:r>
            <a:r>
              <a:rPr lang="zh-TW" altLang="en-US" sz="2400" spc="15" dirty="0">
                <a:solidFill>
                  <a:srgbClr val="333333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 參數</a:t>
            </a:r>
            <a:endParaRPr lang="zh-TW" altLang="en-US" sz="2400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9B81DB9-09CF-46EA-BD13-066CEB88701E}"/>
              </a:ext>
            </a:extLst>
          </p:cNvPr>
          <p:cNvSpPr txBox="1"/>
          <p:nvPr/>
        </p:nvSpPr>
        <p:spPr>
          <a:xfrm>
            <a:off x="4536955" y="705177"/>
            <a:ext cx="7380725" cy="5447645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540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建立簡單圖徵向量（附加</a:t>
            </a: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CRS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point123=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st_sfc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(point1, point2, point3, 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crs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=4326)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查看</a:t>
            </a: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point123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細目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point123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Geometry set for 3 features 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Geometry type: POINT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Dimension:     XY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Bounding box:  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xmin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1 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ymin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4 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xmax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3 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ymax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6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Geodetic CRS:  WGS 84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POINT (3 5)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POINT (2 6)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POINT (1 4)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5BC2EB6-BD84-44DE-9CF4-5E134FB949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64" y="2890229"/>
            <a:ext cx="3261360" cy="32613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3973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8B0D747-F59F-4E08-8913-F4A39C0FC0B6}"/>
              </a:ext>
            </a:extLst>
          </p:cNvPr>
          <p:cNvSpPr txBox="1"/>
          <p:nvPr/>
        </p:nvSpPr>
        <p:spPr>
          <a:xfrm>
            <a:off x="0" y="305294"/>
            <a:ext cx="3286477" cy="646331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簡單圖徵（</a:t>
            </a:r>
            <a:r>
              <a:rPr lang="en-US" altLang="zh-TW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sf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A926C53-4EEF-45AD-8656-5D8E9126F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B712FBA-C245-404E-8DF3-03FABEB5DD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09" y="2318564"/>
            <a:ext cx="11323782" cy="351835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9A2E575-D6DB-4442-B81B-B4F95EEFCC44}"/>
              </a:ext>
            </a:extLst>
          </p:cNvPr>
          <p:cNvSpPr txBox="1"/>
          <p:nvPr/>
        </p:nvSpPr>
        <p:spPr>
          <a:xfrm>
            <a:off x="1078230" y="1541720"/>
            <a:ext cx="1878330" cy="400110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r>
              <a:rPr lang="en-US" altLang="zh-TW" sz="2000" b="1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</a:t>
            </a:r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66005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8B0D747-F59F-4E08-8913-F4A39C0FC0B6}"/>
              </a:ext>
            </a:extLst>
          </p:cNvPr>
          <p:cNvSpPr txBox="1"/>
          <p:nvPr/>
        </p:nvSpPr>
        <p:spPr>
          <a:xfrm>
            <a:off x="0" y="305294"/>
            <a:ext cx="3286477" cy="646331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簡單圖徵（</a:t>
            </a:r>
            <a:r>
              <a:rPr lang="en-US" altLang="zh-TW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sf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A926C53-4EEF-45AD-8656-5D8E9126F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DE1A265-8030-4F9F-B52C-CB9B1A37DC56}"/>
              </a:ext>
            </a:extLst>
          </p:cNvPr>
          <p:cNvSpPr txBox="1"/>
          <p:nvPr/>
        </p:nvSpPr>
        <p:spPr>
          <a:xfrm>
            <a:off x="357318" y="1379379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如何建構地理資料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D973F9B-33E3-4085-B5AD-61335945AB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677598"/>
            <a:ext cx="9509760" cy="2492990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54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54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空間資料</a:t>
            </a: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kumimoji="0" lang="en-US" altLang="zh-TW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st_sfc</a:t>
            </a: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(……, </a:t>
            </a:r>
            <a:r>
              <a:rPr kumimoji="0" lang="en-US" altLang="zh-TW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crs</a:t>
            </a: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=)</a:t>
            </a:r>
          </a:p>
          <a:p>
            <a:pPr marL="0" marR="0" lvl="0" indent="254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marR="0" lvl="0" indent="254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54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屬性與空間資料</a:t>
            </a: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kumimoji="0" lang="en-US" altLang="zh-TW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data.frame</a:t>
            </a: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kumimoji="0" lang="zh-TW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屬性資料</a:t>
            </a: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kumimoji="0" lang="zh-TW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空間資料</a:t>
            </a: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marL="0" marR="0" lvl="0" indent="254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marR="0" lvl="0" indent="254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54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地理資料</a:t>
            </a: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kumimoji="0" lang="en-US" altLang="zh-TW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st_sf</a:t>
            </a: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kumimoji="0" lang="zh-TW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屬性與空間資料</a:t>
            </a: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kumimoji="0" lang="en-US" altLang="zh-TW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crs</a:t>
            </a: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=)</a:t>
            </a:r>
            <a:endParaRPr kumimoji="0" lang="en-US" altLang="zh-TW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11C416A8-AADB-4280-8EC3-999987BA2567}"/>
              </a:ext>
            </a:extLst>
          </p:cNvPr>
          <p:cNvCxnSpPr>
            <a:cxnSpLocks/>
          </p:cNvCxnSpPr>
          <p:nvPr/>
        </p:nvCxnSpPr>
        <p:spPr>
          <a:xfrm>
            <a:off x="2514600" y="3169920"/>
            <a:ext cx="5410200" cy="54864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312C3DE3-AE73-4325-B945-795102FFF4B9}"/>
              </a:ext>
            </a:extLst>
          </p:cNvPr>
          <p:cNvCxnSpPr>
            <a:cxnSpLocks/>
          </p:cNvCxnSpPr>
          <p:nvPr/>
        </p:nvCxnSpPr>
        <p:spPr>
          <a:xfrm>
            <a:off x="2788920" y="4146648"/>
            <a:ext cx="2575560" cy="577752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500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8B0D747-F59F-4E08-8913-F4A39C0FC0B6}"/>
              </a:ext>
            </a:extLst>
          </p:cNvPr>
          <p:cNvSpPr txBox="1"/>
          <p:nvPr/>
        </p:nvSpPr>
        <p:spPr>
          <a:xfrm>
            <a:off x="0" y="305294"/>
            <a:ext cx="3286477" cy="646331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簡單圖徵（</a:t>
            </a:r>
            <a:r>
              <a:rPr lang="en-US" altLang="zh-TW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sf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A926C53-4EEF-45AD-8656-5D8E9126F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DE1A265-8030-4F9F-B52C-CB9B1A37DC56}"/>
              </a:ext>
            </a:extLst>
          </p:cNvPr>
          <p:cNvSpPr txBox="1"/>
          <p:nvPr/>
        </p:nvSpPr>
        <p:spPr>
          <a:xfrm>
            <a:off x="357318" y="1379379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建構地理資料範例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DBDAE5C-8986-4D6F-9998-4CCB900400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512"/>
          <a:stretch/>
        </p:blipFill>
        <p:spPr>
          <a:xfrm>
            <a:off x="4082795" y="571917"/>
            <a:ext cx="7616565" cy="138924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43E0B75C-2332-4258-9D04-3BEE34F85F6C}"/>
              </a:ext>
            </a:extLst>
          </p:cNvPr>
          <p:cNvSpPr txBox="1"/>
          <p:nvPr/>
        </p:nvSpPr>
        <p:spPr>
          <a:xfrm>
            <a:off x="1885941" y="2326585"/>
            <a:ext cx="9741042" cy="2657138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540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依序建立空間資料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office_geom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st_sfc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st_point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(c(120.973255, 24.805162)),   </a:t>
            </a:r>
            <a:r>
              <a:rPr lang="en-US" altLang="zh-TW" sz="2000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東區區公所經緯度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st_point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(c(120.970314, 24.816374)),   </a:t>
            </a:r>
            <a:r>
              <a:rPr lang="en-US" altLang="zh-TW" sz="2000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北區區公所經緯度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st_point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(c(120.942268, 24.794044)),   </a:t>
            </a:r>
            <a:r>
              <a:rPr lang="en-US" altLang="zh-TW" sz="2000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香山區區公所經緯度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Bef>
                <a:spcPts val="600"/>
              </a:spcBef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crs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=4326)                             </a:t>
            </a:r>
            <a:r>
              <a:rPr lang="en-US" altLang="zh-TW" sz="2000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設定座標參考系統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8C8D22E-CBEE-4C9B-BFFF-745189727428}"/>
              </a:ext>
            </a:extLst>
          </p:cNvPr>
          <p:cNvSpPr txBox="1"/>
          <p:nvPr/>
        </p:nvSpPr>
        <p:spPr>
          <a:xfrm>
            <a:off x="357318" y="229610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u="sng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步驟一</a:t>
            </a:r>
            <a:endParaRPr lang="en-US" altLang="zh-TW" sz="2400" u="sng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7C2CEDB-8052-4761-A8F0-1CF6CB75903C}"/>
              </a:ext>
            </a:extLst>
          </p:cNvPr>
          <p:cNvSpPr txBox="1"/>
          <p:nvPr/>
        </p:nvSpPr>
        <p:spPr>
          <a:xfrm>
            <a:off x="1885940" y="5297547"/>
            <a:ext cx="9741041" cy="1241365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540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檢查</a:t>
            </a:r>
            <a:r>
              <a:rPr lang="en-US" altLang="zh-TW" sz="20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office_geom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資料型態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class(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office_geom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[1] "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sfc_POINT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 "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sfc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7204279-442F-4A3F-9959-E14CAB0F3E2D}"/>
              </a:ext>
            </a:extLst>
          </p:cNvPr>
          <p:cNvSpPr/>
          <p:nvPr/>
        </p:nvSpPr>
        <p:spPr>
          <a:xfrm>
            <a:off x="2063477" y="6162422"/>
            <a:ext cx="3291038" cy="387856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4165795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8B0D747-F59F-4E08-8913-F4A39C0FC0B6}"/>
              </a:ext>
            </a:extLst>
          </p:cNvPr>
          <p:cNvSpPr txBox="1"/>
          <p:nvPr/>
        </p:nvSpPr>
        <p:spPr>
          <a:xfrm>
            <a:off x="0" y="305294"/>
            <a:ext cx="3286477" cy="646331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簡單圖徵（</a:t>
            </a:r>
            <a:r>
              <a:rPr lang="en-US" altLang="zh-TW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sf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A926C53-4EEF-45AD-8656-5D8E9126F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DE1A265-8030-4F9F-B52C-CB9B1A37DC56}"/>
              </a:ext>
            </a:extLst>
          </p:cNvPr>
          <p:cNvSpPr txBox="1"/>
          <p:nvPr/>
        </p:nvSpPr>
        <p:spPr>
          <a:xfrm>
            <a:off x="357318" y="1379379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建構地理資料範例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DBDAE5C-8986-4D6F-9998-4CCB900400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512"/>
          <a:stretch/>
        </p:blipFill>
        <p:spPr>
          <a:xfrm>
            <a:off x="4082795" y="571917"/>
            <a:ext cx="7616565" cy="138924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219F82E-4E39-4E85-9B3F-7EFD0E77281E}"/>
              </a:ext>
            </a:extLst>
          </p:cNvPr>
          <p:cNvSpPr txBox="1"/>
          <p:nvPr/>
        </p:nvSpPr>
        <p:spPr>
          <a:xfrm>
            <a:off x="357318" y="229610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u="sng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步驟二</a:t>
            </a:r>
            <a:endParaRPr lang="en-US" altLang="zh-TW" sz="2400" u="sng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DC46AAC-F924-4F23-81ED-0FCEEE704C0A}"/>
              </a:ext>
            </a:extLst>
          </p:cNvPr>
          <p:cNvSpPr txBox="1"/>
          <p:nvPr/>
        </p:nvSpPr>
        <p:spPr>
          <a:xfrm>
            <a:off x="1643238" y="2230010"/>
            <a:ext cx="9980193" cy="3016210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540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依序建立屬性資料，並將空間資料合併於後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office=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data.frame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name=c("</a:t>
            </a:r>
            <a:r>
              <a:rPr lang="zh-TW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東區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","</a:t>
            </a:r>
            <a:r>
              <a:rPr lang="zh-TW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北區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","</a:t>
            </a:r>
            <a:r>
              <a:rPr lang="zh-TW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香山區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"),                       # </a:t>
            </a:r>
            <a:r>
              <a:rPr lang="zh-TW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區域名稱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address=c("</a:t>
            </a:r>
            <a:r>
              <a:rPr lang="zh-TW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民族路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40</a:t>
            </a:r>
            <a:r>
              <a:rPr lang="zh-TW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號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", "</a:t>
            </a:r>
            <a:r>
              <a:rPr lang="zh-TW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國華街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69</a:t>
            </a:r>
            <a:r>
              <a:rPr lang="zh-TW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號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", "</a:t>
            </a:r>
            <a:r>
              <a:rPr lang="zh-TW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育德街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188</a:t>
            </a:r>
            <a:r>
              <a:rPr lang="zh-TW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號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"),</a:t>
            </a:r>
            <a:r>
              <a:rPr lang="zh-TW" altLang="en-US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區公所地址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phone=c("03-5218231", "03-5152525", "03-5307105"),   # </a:t>
            </a:r>
            <a:r>
              <a:rPr lang="zh-TW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區公所電話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office_geom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                    # </a:t>
            </a:r>
            <a:r>
              <a:rPr lang="zh-TW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放入空間資料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0EA7559-1C3F-4F56-ACA9-F23D1C2E011E}"/>
              </a:ext>
            </a:extLst>
          </p:cNvPr>
          <p:cNvSpPr txBox="1"/>
          <p:nvPr/>
        </p:nvSpPr>
        <p:spPr>
          <a:xfrm>
            <a:off x="1643238" y="5392537"/>
            <a:ext cx="9980193" cy="1241365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540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檢查</a:t>
            </a: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office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資料型態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class(office)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[1] "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data.frame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D6A849B1-DCD0-4A43-B1FF-29C64B890E9C}"/>
              </a:ext>
            </a:extLst>
          </p:cNvPr>
          <p:cNvSpPr/>
          <p:nvPr/>
        </p:nvSpPr>
        <p:spPr>
          <a:xfrm>
            <a:off x="1885941" y="6246046"/>
            <a:ext cx="2668474" cy="387856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518172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8B0D747-F59F-4E08-8913-F4A39C0FC0B6}"/>
              </a:ext>
            </a:extLst>
          </p:cNvPr>
          <p:cNvSpPr txBox="1"/>
          <p:nvPr/>
        </p:nvSpPr>
        <p:spPr>
          <a:xfrm>
            <a:off x="0" y="305294"/>
            <a:ext cx="3286477" cy="646331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簡單圖徵（</a:t>
            </a:r>
            <a:r>
              <a:rPr lang="en-US" altLang="zh-TW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sf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A926C53-4EEF-45AD-8656-5D8E9126F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DE1A265-8030-4F9F-B52C-CB9B1A37DC56}"/>
              </a:ext>
            </a:extLst>
          </p:cNvPr>
          <p:cNvSpPr txBox="1"/>
          <p:nvPr/>
        </p:nvSpPr>
        <p:spPr>
          <a:xfrm>
            <a:off x="357318" y="1379379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建構地理資料範例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DBDAE5C-8986-4D6F-9998-4CCB900400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512"/>
          <a:stretch/>
        </p:blipFill>
        <p:spPr>
          <a:xfrm>
            <a:off x="4082795" y="571917"/>
            <a:ext cx="7616565" cy="138924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219F82E-4E39-4E85-9B3F-7EFD0E77281E}"/>
              </a:ext>
            </a:extLst>
          </p:cNvPr>
          <p:cNvSpPr txBox="1"/>
          <p:nvPr/>
        </p:nvSpPr>
        <p:spPr>
          <a:xfrm>
            <a:off x="357318" y="229610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u="sng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步驟三</a:t>
            </a:r>
            <a:endParaRPr lang="en-US" altLang="zh-TW" sz="2400" u="sng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5837FEB-0305-425D-9883-1A4FD95D97A4}"/>
              </a:ext>
            </a:extLst>
          </p:cNvPr>
          <p:cNvSpPr txBox="1"/>
          <p:nvPr/>
        </p:nvSpPr>
        <p:spPr>
          <a:xfrm>
            <a:off x="1705689" y="2330353"/>
            <a:ext cx="4651149" cy="2549416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540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轉換</a:t>
            </a: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office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的資料格式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office=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st_sf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(office)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再次檢查</a:t>
            </a: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office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資料型態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class(office)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[1] "sf"         "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data.frame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"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FD54F41B-CE18-4DC4-85FD-40128FD45BFC}"/>
              </a:ext>
            </a:extLst>
          </p:cNvPr>
          <p:cNvSpPr/>
          <p:nvPr/>
        </p:nvSpPr>
        <p:spPr>
          <a:xfrm>
            <a:off x="1885940" y="4491913"/>
            <a:ext cx="4210059" cy="387856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570527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9725A12-4222-4856-9B3F-D2CF040F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0A291B4-28B8-479D-BCE4-5355EEA27E1A}"/>
              </a:ext>
            </a:extLst>
          </p:cNvPr>
          <p:cNvSpPr txBox="1"/>
          <p:nvPr/>
        </p:nvSpPr>
        <p:spPr>
          <a:xfrm>
            <a:off x="431314" y="2086411"/>
            <a:ext cx="9182781" cy="4452501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540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輸出</a:t>
            </a: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office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office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Simple feature collection with 3 features and 3 fields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Geometry type: POINT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Dimension:     XY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Bounding box: 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xmin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120.9423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ymin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24.79404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xmax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120.9733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ymax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24.81637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Geodetic CRS:  WGS 84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 name     address      phone                  geometry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1   </a:t>
            </a:r>
            <a:r>
              <a:rPr lang="zh-TW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東區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zh-TW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民族路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40</a:t>
            </a:r>
            <a:r>
              <a:rPr lang="zh-TW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號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03-5218231 POINT (120.9733 24.80516)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2   </a:t>
            </a:r>
            <a:r>
              <a:rPr lang="zh-TW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北區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zh-TW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國華街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69</a:t>
            </a:r>
            <a:r>
              <a:rPr lang="zh-TW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號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03-5152525 POINT (120.9703 24.81637)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3 </a:t>
            </a:r>
            <a:r>
              <a:rPr lang="zh-TW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香山區 育德街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188</a:t>
            </a:r>
            <a:r>
              <a:rPr lang="zh-TW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號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03-5307105 POINT (120.9423 24.79404)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1241F15-C6C4-4A24-929D-1AAF0C67EC31}"/>
              </a:ext>
            </a:extLst>
          </p:cNvPr>
          <p:cNvSpPr txBox="1"/>
          <p:nvPr/>
        </p:nvSpPr>
        <p:spPr>
          <a:xfrm>
            <a:off x="0" y="305294"/>
            <a:ext cx="3286477" cy="646331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簡單圖徵（</a:t>
            </a:r>
            <a:r>
              <a:rPr lang="en-US" altLang="zh-TW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sf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3487B04-F43C-42A0-9089-B292A1594651}"/>
              </a:ext>
            </a:extLst>
          </p:cNvPr>
          <p:cNvSpPr txBox="1"/>
          <p:nvPr/>
        </p:nvSpPr>
        <p:spPr>
          <a:xfrm>
            <a:off x="357318" y="1379379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建構地理資料範例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E98697E-4207-47C6-AC3D-8440740C67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" t="3503" r="6793" b="5095"/>
          <a:stretch/>
        </p:blipFill>
        <p:spPr bwMode="auto">
          <a:xfrm>
            <a:off x="8080131" y="204100"/>
            <a:ext cx="3909155" cy="37646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A53EB779-4D58-4345-BD69-DC4612A72A95}"/>
              </a:ext>
            </a:extLst>
          </p:cNvPr>
          <p:cNvSpPr/>
          <p:nvPr/>
        </p:nvSpPr>
        <p:spPr>
          <a:xfrm>
            <a:off x="630331" y="4544637"/>
            <a:ext cx="3291038" cy="387856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134061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>
            <a:extLst>
              <a:ext uri="{FF2B5EF4-FFF2-40B4-BE49-F238E27FC236}">
                <a16:creationId xmlns:a16="http://schemas.microsoft.com/office/drawing/2014/main" id="{0B089553-87F2-4C2E-955C-B41D446E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679" y="4282413"/>
            <a:ext cx="5339758" cy="247885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16C20CB4-D220-4525-9A7B-9DB8A985E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8" y="4520460"/>
            <a:ext cx="5705182" cy="115832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A2C4451-B911-47A5-B80D-CFD5E0C2A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85129"/>
            <a:ext cx="12192000" cy="2095123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9725A12-4222-4856-9B3F-D2CF040F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1241F15-C6C4-4A24-929D-1AAF0C67EC31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讀取地理資料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643B137-CC8D-4D1B-BF68-DFE69A014F6E}"/>
              </a:ext>
            </a:extLst>
          </p:cNvPr>
          <p:cNvSpPr txBox="1"/>
          <p:nvPr/>
        </p:nvSpPr>
        <p:spPr>
          <a:xfrm>
            <a:off x="2762395" y="1002889"/>
            <a:ext cx="666721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以上我們很辛苦地手動建構地理資料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algn="ctr"/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但實務上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…</a:t>
            </a:r>
          </a:p>
          <a:p>
            <a:pPr algn="ctr"/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資料通常以 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Shapefile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或 純文字 格式儲存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545CEDBE-99A3-4553-A3B7-5428786055A9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2890689" y="3552166"/>
            <a:ext cx="6903944" cy="968294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EA17889F-16B7-4563-A4ED-AF08557B7777}"/>
              </a:ext>
            </a:extLst>
          </p:cNvPr>
          <p:cNvCxnSpPr>
            <a:cxnSpLocks/>
          </p:cNvCxnSpPr>
          <p:nvPr/>
        </p:nvCxnSpPr>
        <p:spPr>
          <a:xfrm>
            <a:off x="10546080" y="3648808"/>
            <a:ext cx="0" cy="633605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D8D420BB-F287-463C-B7A4-98D3DEB65CFE}"/>
              </a:ext>
            </a:extLst>
          </p:cNvPr>
          <p:cNvSpPr/>
          <p:nvPr/>
        </p:nvSpPr>
        <p:spPr>
          <a:xfrm>
            <a:off x="8437127" y="5529706"/>
            <a:ext cx="910073" cy="1231563"/>
          </a:xfrm>
          <a:prstGeom prst="roundRect">
            <a:avLst>
              <a:gd name="adj" fmla="val 8477"/>
            </a:avLst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            </a:t>
            </a: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9ECABE20-2F5D-4E5B-AEF6-B9D9B45E9ED5}"/>
              </a:ext>
            </a:extLst>
          </p:cNvPr>
          <p:cNvSpPr/>
          <p:nvPr/>
        </p:nvSpPr>
        <p:spPr>
          <a:xfrm>
            <a:off x="3585727" y="5232428"/>
            <a:ext cx="666233" cy="224211"/>
          </a:xfrm>
          <a:prstGeom prst="roundRect">
            <a:avLst>
              <a:gd name="adj" fmla="val 8477"/>
            </a:avLst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680031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9725A12-4222-4856-9B3F-D2CF040F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1241F15-C6C4-4A24-929D-1AAF0C67EC31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讀取地理資料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3487B04-F43C-42A0-9089-B292A1594651}"/>
              </a:ext>
            </a:extLst>
          </p:cNvPr>
          <p:cNvSpPr txBox="1"/>
          <p:nvPr/>
        </p:nvSpPr>
        <p:spPr>
          <a:xfrm>
            <a:off x="357318" y="1379379"/>
            <a:ext cx="3262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匯入 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Shapefile 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格式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C9FFC61-EE3A-4314-B392-40988954C50F}"/>
              </a:ext>
            </a:extLst>
          </p:cNvPr>
          <p:cNvSpPr txBox="1"/>
          <p:nvPr/>
        </p:nvSpPr>
        <p:spPr>
          <a:xfrm>
            <a:off x="2359014" y="2731130"/>
            <a:ext cx="8078076" cy="1272143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2000" kern="100" dirty="0" err="1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install.packages</a:t>
            </a:r>
            <a:r>
              <a:rPr lang="en-US" altLang="zh-TW" sz="2000" kern="100" dirty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000" kern="100" dirty="0" err="1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devtools</a:t>
            </a:r>
            <a:r>
              <a:rPr lang="en-US" altLang="zh-TW" sz="2000" kern="100" dirty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 err="1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devtools</a:t>
            </a:r>
            <a:r>
              <a:rPr lang="en-US" altLang="zh-TW" sz="2000" kern="100" dirty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::</a:t>
            </a:r>
            <a:r>
              <a:rPr lang="en-US" altLang="zh-TW" sz="2000" kern="100" dirty="0" err="1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install_github</a:t>
            </a:r>
            <a:r>
              <a:rPr lang="en-US" altLang="zh-TW" sz="2000" kern="100" dirty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("</a:t>
            </a:r>
            <a:r>
              <a:rPr lang="en-US" altLang="zh-TW" sz="2000" kern="100" dirty="0" err="1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ChiaJung</a:t>
            </a:r>
            <a:r>
              <a:rPr lang="en-US" altLang="zh-TW" sz="2000" kern="100" dirty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-Yeh/</a:t>
            </a:r>
            <a:r>
              <a:rPr lang="en-US" altLang="zh-TW" sz="2000" kern="100" dirty="0" err="1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TWspdata</a:t>
            </a:r>
            <a:r>
              <a:rPr lang="en-US" altLang="zh-TW" sz="2000" kern="100" dirty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")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library(</a:t>
            </a:r>
            <a:r>
              <a:rPr lang="en-US" altLang="zh-TW" sz="2000" kern="100" dirty="0" err="1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TWspdata</a:t>
            </a:r>
            <a:r>
              <a:rPr lang="en-US" altLang="zh-TW" sz="2000" kern="100" dirty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solidFill>
                <a:schemeClr val="bg1">
                  <a:lumMod val="75000"/>
                </a:schemeClr>
              </a:solidFill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5E98D3D-D0B4-41CB-918F-FD8F169FDA51}"/>
              </a:ext>
            </a:extLst>
          </p:cNvPr>
          <p:cNvSpPr txBox="1"/>
          <p:nvPr/>
        </p:nvSpPr>
        <p:spPr>
          <a:xfrm>
            <a:off x="4716327" y="1902599"/>
            <a:ext cx="2759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>
                    <a:lumMod val="7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下載套件資料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EB7F8B9-1779-4D12-8A67-31AD0635F82C}"/>
              </a:ext>
            </a:extLst>
          </p:cNvPr>
          <p:cNvSpPr txBox="1"/>
          <p:nvPr/>
        </p:nvSpPr>
        <p:spPr>
          <a:xfrm>
            <a:off x="1565563" y="4566881"/>
            <a:ext cx="90608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或 自以下連結下載</a:t>
            </a:r>
            <a:endParaRPr lang="en-US" altLang="zh-TW" sz="3200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en-US" altLang="zh-TW" sz="240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  <a:hlinkClick r:id="rId2"/>
              </a:rPr>
              <a:t>https://drive.google.com/uc?export=download&amp;id=1COSOyRbYIJ03PCzwsESj5A0JCi0cMU5X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50802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3532D3C9-9028-4CBE-98B6-3B5E5170627B}"/>
              </a:ext>
            </a:extLst>
          </p:cNvPr>
          <p:cNvSpPr txBox="1"/>
          <p:nvPr/>
        </p:nvSpPr>
        <p:spPr>
          <a:xfrm>
            <a:off x="3048000" y="2504836"/>
            <a:ext cx="6096000" cy="92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4000" b="1" kern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地理資料建立及編修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9DE5775-908E-47CB-8812-3CF819BE4772}"/>
              </a:ext>
            </a:extLst>
          </p:cNvPr>
          <p:cNvSpPr txBox="1"/>
          <p:nvPr/>
        </p:nvSpPr>
        <p:spPr>
          <a:xfrm>
            <a:off x="3972560" y="3877995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i="0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Spatial Analysis with R</a:t>
            </a:r>
            <a:endParaRPr lang="en-US" altLang="zh-TW" sz="2000" b="1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algn="l"/>
            <a:r>
              <a:rPr lang="en-US" altLang="zh-TW" sz="2000" b="1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Chapter 4 Geographic Data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B9DD9A1-49EB-4907-96DD-461D610987BB}"/>
              </a:ext>
            </a:extLst>
          </p:cNvPr>
          <p:cNvSpPr txBox="1"/>
          <p:nvPr/>
        </p:nvSpPr>
        <p:spPr>
          <a:xfrm>
            <a:off x="3972560" y="480404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1" dirty="0">
                <a:solidFill>
                  <a:srgbClr val="333333"/>
                </a:solidFill>
                <a:latin typeface="Georgia" panose="02040502050405020303" pitchFamily="18" charset="0"/>
                <a:hlinkClick r:id="rId2"/>
              </a:rPr>
              <a:t>https://chiajung-yeh.github.io/Spatial-Analysis/geographic-data.html#geographic-data</a:t>
            </a:r>
            <a:endParaRPr lang="zh-TW" altLang="en-US" sz="1200" b="1" dirty="0">
              <a:solidFill>
                <a:srgbClr val="333333"/>
              </a:solidFill>
              <a:latin typeface="Georgia" panose="02040502050405020303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8B849C-DCBC-4D85-A227-C35C7C6A7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9027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9725A12-4222-4856-9B3F-D2CF040F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1241F15-C6C4-4A24-929D-1AAF0C67EC31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讀取地理資料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3487B04-F43C-42A0-9089-B292A1594651}"/>
              </a:ext>
            </a:extLst>
          </p:cNvPr>
          <p:cNvSpPr txBox="1"/>
          <p:nvPr/>
        </p:nvSpPr>
        <p:spPr>
          <a:xfrm>
            <a:off x="357318" y="1379379"/>
            <a:ext cx="3262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匯入 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Shapefile 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格式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2E05727-6369-43AB-ACE4-3ECB73242F1A}"/>
              </a:ext>
            </a:extLst>
          </p:cNvPr>
          <p:cNvSpPr txBox="1"/>
          <p:nvPr/>
        </p:nvSpPr>
        <p:spPr>
          <a:xfrm>
            <a:off x="895350" y="3205381"/>
            <a:ext cx="10687050" cy="836126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讀取資料（相對路徑）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taipei_village_map1=</a:t>
            </a:r>
            <a:r>
              <a:rPr lang="en-US" altLang="zh-TW" sz="2000" b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read_sf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("./data/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taipei_map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taipei_village_map.shp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457814E-6E00-48B4-A774-0DF550DA73A5}"/>
              </a:ext>
            </a:extLst>
          </p:cNvPr>
          <p:cNvSpPr txBox="1"/>
          <p:nvPr/>
        </p:nvSpPr>
        <p:spPr>
          <a:xfrm>
            <a:off x="895350" y="4708198"/>
            <a:ext cx="8020050" cy="1292662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Bef>
                <a:spcPts val="600"/>
              </a:spcBef>
              <a:spcAft>
                <a:spcPts val="6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匯入的資料型態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Bef>
                <a:spcPts val="600"/>
              </a:spcBef>
              <a:spcAft>
                <a:spcPts val="6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class(taipei_village_map1)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Bef>
                <a:spcPts val="600"/>
              </a:spcBef>
              <a:spcAft>
                <a:spcPts val="6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[1] "sf"         "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tbl_df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     "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tbl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        "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data.frame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0781CDF-F623-451A-8998-8FFDE32B8934}"/>
              </a:ext>
            </a:extLst>
          </p:cNvPr>
          <p:cNvSpPr txBox="1"/>
          <p:nvPr/>
        </p:nvSpPr>
        <p:spPr>
          <a:xfrm>
            <a:off x="2210144" y="2354829"/>
            <a:ext cx="8335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請使用資料夾中 </a:t>
            </a:r>
            <a:r>
              <a:rPr lang="en-US" altLang="zh-TW" sz="2400" dirty="0" err="1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taipei_map</a:t>
            </a:r>
            <a:r>
              <a:rPr lang="en-US" altLang="zh-TW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/</a:t>
            </a:r>
            <a:r>
              <a:rPr lang="en-US" altLang="zh-TW" sz="2400" dirty="0" err="1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taipei_village_map.shp</a:t>
            </a:r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的圖資</a:t>
            </a:r>
            <a:endParaRPr lang="en-US" altLang="zh-TW" sz="24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62168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79CE1624-D831-4C55-BA0A-05F568DF00DC}"/>
              </a:ext>
            </a:extLst>
          </p:cNvPr>
          <p:cNvSpPr txBox="1"/>
          <p:nvPr/>
        </p:nvSpPr>
        <p:spPr>
          <a:xfrm>
            <a:off x="3256280" y="284339"/>
            <a:ext cx="8884920" cy="6391493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查看</a:t>
            </a:r>
            <a:r>
              <a:rPr lang="en-US" altLang="zh-TW" sz="20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taipei_village_map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前六筆資料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head(taipei_village_map1)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Simple feature collection with 6 features and 10 fields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Geometry type: POLYGON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Dimension:     XY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Bounding box: 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xmin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305833.7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ymin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2761906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xmax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308529.2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ymax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2764253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Projected CRS: TWD97 / TM2 zone 121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# A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tibble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6 x 11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VILLCODE COUNTYNAME TOWNNAME VILLNAME VILLENG COUNTYID COUNTYCODE TOWNID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&lt;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chr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&gt;     &lt;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chr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&gt;    &lt;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chr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&gt;    &lt;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chr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&gt;    &lt;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chr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&gt;     &lt;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chr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&gt;     &lt;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chr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&gt;   &lt;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chr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&gt; 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1 63000080031 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臺北市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文山區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樟新里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Zhangxin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~ A    63000    A11 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2 63000080037 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臺北市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文山區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老泉里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Laoquan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V~ A    63000    A11 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3 63000080032 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臺北市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文山區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樟腳里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Zhangjiao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~ A    63000    A11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4 63000080041 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臺北市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文山區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樟文里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Zhangwen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~ A    63000    A11 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5 63000080043 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臺北市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文山區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樟樹里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Zhangshu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~ A    63000    A11 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6 63000080029 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臺北市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文山區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順興里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Shunxing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~ A    63000    A11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# ... with 3 more variables: TOWNCODE &lt;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chr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&gt;, PP &lt;int&gt;, geometry &lt;POLYGON [m]&gt;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CD1D618-BC13-4114-B606-7AA6D58D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pPr/>
              <a:t>21</a:t>
            </a:fld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4D16BD7-CB39-4A6F-856D-4E74ED5406C3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讀取地理資料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97738B1-A5ED-4478-8C2D-3D707229E902}"/>
              </a:ext>
            </a:extLst>
          </p:cNvPr>
          <p:cNvSpPr txBox="1"/>
          <p:nvPr/>
        </p:nvSpPr>
        <p:spPr>
          <a:xfrm>
            <a:off x="357318" y="1379379"/>
            <a:ext cx="3262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匯入 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Shapefile 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格式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DB4F6B6-A139-422B-94EF-8FE301BA5FA8}"/>
              </a:ext>
            </a:extLst>
          </p:cNvPr>
          <p:cNvSpPr/>
          <p:nvPr/>
        </p:nvSpPr>
        <p:spPr>
          <a:xfrm>
            <a:off x="3619750" y="2612321"/>
            <a:ext cx="4398835" cy="364998"/>
          </a:xfrm>
          <a:prstGeom prst="roundRect">
            <a:avLst>
              <a:gd name="adj" fmla="val 8477"/>
            </a:avLst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182236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CD1D618-BC13-4114-B606-7AA6D58D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4D16BD7-CB39-4A6F-856D-4E74ED5406C3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讀取地理資料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97738B1-A5ED-4478-8C2D-3D707229E902}"/>
              </a:ext>
            </a:extLst>
          </p:cNvPr>
          <p:cNvSpPr txBox="1"/>
          <p:nvPr/>
        </p:nvSpPr>
        <p:spPr>
          <a:xfrm>
            <a:off x="357318" y="1379379"/>
            <a:ext cx="3881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匯入文字格式（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WKT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3B87960-071F-41C0-A9D0-16C87A798A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6"/>
          <a:stretch/>
        </p:blipFill>
        <p:spPr>
          <a:xfrm>
            <a:off x="1924752" y="2747992"/>
            <a:ext cx="8621328" cy="2941601"/>
          </a:xfrm>
          <a:prstGeom prst="rect">
            <a:avLst/>
          </a:prstGeom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B091DAA-FA67-42B9-8F55-65FA9D143CAC}"/>
              </a:ext>
            </a:extLst>
          </p:cNvPr>
          <p:cNvSpPr/>
          <p:nvPr/>
        </p:nvSpPr>
        <p:spPr>
          <a:xfrm>
            <a:off x="5290174" y="2739200"/>
            <a:ext cx="5294504" cy="2941601"/>
          </a:xfrm>
          <a:prstGeom prst="roundRect">
            <a:avLst>
              <a:gd name="adj" fmla="val 5787"/>
            </a:avLst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74608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CD1D618-BC13-4114-B606-7AA6D58D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4D16BD7-CB39-4A6F-856D-4E74ED5406C3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讀取地理資料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97738B1-A5ED-4478-8C2D-3D707229E902}"/>
              </a:ext>
            </a:extLst>
          </p:cNvPr>
          <p:cNvSpPr txBox="1"/>
          <p:nvPr/>
        </p:nvSpPr>
        <p:spPr>
          <a:xfrm>
            <a:off x="357318" y="1379379"/>
            <a:ext cx="3881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匯入文字格式（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WKT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E2EF9C6-9F70-4788-B31B-263FB2871B9D}"/>
              </a:ext>
            </a:extLst>
          </p:cNvPr>
          <p:cNvSpPr txBox="1"/>
          <p:nvPr/>
        </p:nvSpPr>
        <p:spPr>
          <a:xfrm>
            <a:off x="5170494" y="1379379"/>
            <a:ext cx="4276725" cy="461665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st_as_sfc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("WKT</a:t>
            </a:r>
            <a:r>
              <a:rPr lang="zh-TW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文字資料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")</a:t>
            </a:r>
            <a:endParaRPr lang="zh-TW" altLang="zh-TW" sz="2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9C5D866-B02D-4188-B00A-F395875F1FA5}"/>
              </a:ext>
            </a:extLst>
          </p:cNvPr>
          <p:cNvSpPr txBox="1"/>
          <p:nvPr/>
        </p:nvSpPr>
        <p:spPr>
          <a:xfrm>
            <a:off x="516562" y="2180848"/>
            <a:ext cx="6185388" cy="4237057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將</a:t>
            </a: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WKT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文字資料放入</a:t>
            </a:r>
            <a:r>
              <a:rPr lang="en-US" altLang="zh-TW" sz="18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st_as_sfc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函式中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point1=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st_as_sfc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("POINT (2 3)")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查看</a:t>
            </a: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point1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point1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Geometry set for 1 feature 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Geometry type: POINT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Dimension:     XY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Bounding box: 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xmin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ymin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3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xmax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ymax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3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CRS:           NA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POINT (2 3)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3C56669-C4A7-4EB8-BC27-35A11793BCAC}"/>
              </a:ext>
            </a:extLst>
          </p:cNvPr>
          <p:cNvSpPr txBox="1"/>
          <p:nvPr/>
        </p:nvSpPr>
        <p:spPr>
          <a:xfrm>
            <a:off x="7392938" y="2180848"/>
            <a:ext cx="3563083" cy="1149033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檢查</a:t>
            </a: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point1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的資料類型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class(point1)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[1] "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sfc_POINT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 "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sfc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818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CD1D618-BC13-4114-B606-7AA6D58D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pPr/>
              <a:t>24</a:t>
            </a:fld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4D16BD7-CB39-4A6F-856D-4E74ED5406C3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讀取地理資料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97738B1-A5ED-4478-8C2D-3D707229E902}"/>
              </a:ext>
            </a:extLst>
          </p:cNvPr>
          <p:cNvSpPr txBox="1"/>
          <p:nvPr/>
        </p:nvSpPr>
        <p:spPr>
          <a:xfrm>
            <a:off x="357318" y="1379379"/>
            <a:ext cx="3881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匯入文字格式（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WKT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E2EF9C6-9F70-4788-B31B-263FB2871B9D}"/>
              </a:ext>
            </a:extLst>
          </p:cNvPr>
          <p:cNvSpPr txBox="1"/>
          <p:nvPr/>
        </p:nvSpPr>
        <p:spPr>
          <a:xfrm>
            <a:off x="5170494" y="1379379"/>
            <a:ext cx="4276725" cy="461665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st_as_sfc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("WKT</a:t>
            </a:r>
            <a:r>
              <a:rPr lang="zh-TW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文字資料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")</a:t>
            </a:r>
            <a:endParaRPr lang="zh-TW" altLang="zh-TW" sz="2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9C5D866-B02D-4188-B00A-F395875F1FA5}"/>
              </a:ext>
            </a:extLst>
          </p:cNvPr>
          <p:cNvSpPr txBox="1"/>
          <p:nvPr/>
        </p:nvSpPr>
        <p:spPr>
          <a:xfrm>
            <a:off x="260603" y="2180848"/>
            <a:ext cx="6386382" cy="1897955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54000" latinLnBrk="1">
              <a:spcAft>
                <a:spcPts val="1000"/>
              </a:spcAft>
            </a:pPr>
            <a:r>
              <a:rPr lang="en-US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建立文字向量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point2=c("POINT (2 3)", "POINT (4 5)", "POINT (6 7)")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將</a:t>
            </a:r>
            <a:r>
              <a:rPr lang="en-US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WKT</a:t>
            </a:r>
            <a:r>
              <a:rPr lang="zh-TW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文字向量放入</a:t>
            </a:r>
            <a:r>
              <a:rPr lang="en-US" altLang="zh-TW" sz="16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st_as_sfc</a:t>
            </a:r>
            <a:r>
              <a:rPr lang="zh-TW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函式中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point2=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st_as_sfc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(point2)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197270C-D63B-4395-9345-03DCBAF9E399}"/>
              </a:ext>
            </a:extLst>
          </p:cNvPr>
          <p:cNvSpPr txBox="1"/>
          <p:nvPr/>
        </p:nvSpPr>
        <p:spPr>
          <a:xfrm>
            <a:off x="6743702" y="2189996"/>
            <a:ext cx="5275384" cy="4183196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54000" latinLnBrk="1">
              <a:spcAft>
                <a:spcPts val="1000"/>
              </a:spcAft>
            </a:pPr>
            <a:r>
              <a:rPr lang="en-US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查看</a:t>
            </a:r>
            <a:r>
              <a:rPr lang="en-US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point2</a:t>
            </a:r>
            <a:r>
              <a:rPr lang="zh-TW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point2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Geometry set for 3 features 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Geometry type: POINT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Dimension:     XY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Bounding box: 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xmin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ymin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3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xmax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6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ymax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7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CRS:           NA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POINT (2 3)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POINT (4 5)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POINT (6 7)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algn="just">
              <a:spcBef>
                <a:spcPts val="250"/>
              </a:spcBef>
              <a:spcAft>
                <a:spcPts val="25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24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3414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CD1D618-BC13-4114-B606-7AA6D58D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pPr/>
              <a:t>25</a:t>
            </a:fld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4D16BD7-CB39-4A6F-856D-4E74ED5406C3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讀取地理資料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97738B1-A5ED-4478-8C2D-3D707229E902}"/>
              </a:ext>
            </a:extLst>
          </p:cNvPr>
          <p:cNvSpPr txBox="1"/>
          <p:nvPr/>
        </p:nvSpPr>
        <p:spPr>
          <a:xfrm>
            <a:off x="357318" y="1379379"/>
            <a:ext cx="3881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匯入文字格式（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WKT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FCA1B8E-5CCA-4BF7-A3C4-EBA21E3C6696}"/>
              </a:ext>
            </a:extLst>
          </p:cNvPr>
          <p:cNvSpPr txBox="1"/>
          <p:nvPr/>
        </p:nvSpPr>
        <p:spPr>
          <a:xfrm>
            <a:off x="357318" y="203798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讀取資料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6BD8C7F-2BB7-42A9-B761-43D2C1E73F76}"/>
              </a:ext>
            </a:extLst>
          </p:cNvPr>
          <p:cNvSpPr txBox="1"/>
          <p:nvPr/>
        </p:nvSpPr>
        <p:spPr>
          <a:xfrm>
            <a:off x="357318" y="2714795"/>
            <a:ext cx="9182336" cy="2364750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540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讀取</a:t>
            </a: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csv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檔案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hsinchu_bus_route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=read.csv("./data/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csv_files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/hsinchu_bus_route.csv")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檢查</a:t>
            </a:r>
            <a:r>
              <a:rPr lang="en-US" altLang="zh-TW" sz="18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hsinchu_bus_route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資料型態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class(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hsinchu_bus_route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[1] "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data.frame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E5C2417-55D7-463C-9E0F-C1ED374A9C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6"/>
          <a:stretch/>
        </p:blipFill>
        <p:spPr>
          <a:xfrm>
            <a:off x="5437368" y="3897170"/>
            <a:ext cx="6203883" cy="211676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03122F7F-4A27-48B4-A7D4-C60798A040B4}"/>
              </a:ext>
            </a:extLst>
          </p:cNvPr>
          <p:cNvSpPr txBox="1"/>
          <p:nvPr/>
        </p:nvSpPr>
        <p:spPr>
          <a:xfrm>
            <a:off x="3388313" y="2037983"/>
            <a:ext cx="7988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請使用資料夾中 </a:t>
            </a:r>
            <a:r>
              <a:rPr lang="en-US" altLang="zh-TW" sz="2400" dirty="0" err="1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csv_files</a:t>
            </a:r>
            <a:r>
              <a:rPr lang="en-US" altLang="zh-TW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/</a:t>
            </a:r>
            <a:r>
              <a:rPr lang="en-US" altLang="zh-TW" sz="2400" dirty="0" err="1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hsinchu_bus_route.shp</a:t>
            </a:r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的圖資</a:t>
            </a:r>
            <a:endParaRPr lang="en-US" altLang="zh-TW" sz="24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4B407AE-8AAA-4BD8-80CE-3A8041FAB6EB}"/>
              </a:ext>
            </a:extLst>
          </p:cNvPr>
          <p:cNvSpPr/>
          <p:nvPr/>
        </p:nvSpPr>
        <p:spPr>
          <a:xfrm>
            <a:off x="550749" y="4714344"/>
            <a:ext cx="2447094" cy="365201"/>
          </a:xfrm>
          <a:prstGeom prst="roundRect">
            <a:avLst>
              <a:gd name="adj" fmla="val 5787"/>
            </a:avLst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763825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CD1D618-BC13-4114-B606-7AA6D58D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pPr/>
              <a:t>26</a:t>
            </a:fld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4D16BD7-CB39-4A6F-856D-4E74ED5406C3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讀取地理資料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97738B1-A5ED-4478-8C2D-3D707229E902}"/>
              </a:ext>
            </a:extLst>
          </p:cNvPr>
          <p:cNvSpPr txBox="1"/>
          <p:nvPr/>
        </p:nvSpPr>
        <p:spPr>
          <a:xfrm>
            <a:off x="357318" y="1379379"/>
            <a:ext cx="3881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匯入文字格式（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WKT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FCA1B8E-5CCA-4BF7-A3C4-EBA21E3C6696}"/>
              </a:ext>
            </a:extLst>
          </p:cNvPr>
          <p:cNvSpPr txBox="1"/>
          <p:nvPr/>
        </p:nvSpPr>
        <p:spPr>
          <a:xfrm>
            <a:off x="357318" y="203798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讀取資料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6BD8C7F-2BB7-42A9-B761-43D2C1E73F76}"/>
              </a:ext>
            </a:extLst>
          </p:cNvPr>
          <p:cNvSpPr txBox="1"/>
          <p:nvPr/>
        </p:nvSpPr>
        <p:spPr>
          <a:xfrm>
            <a:off x="357318" y="2714795"/>
            <a:ext cx="9182336" cy="2395528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540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將</a:t>
            </a: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WKT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文字向量放入</a:t>
            </a:r>
            <a:r>
              <a:rPr lang="en-US" altLang="zh-TW" sz="18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st_as_sfc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函式中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hsinchu_bus_route$Geometry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st_as_sfc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hsinchu_bus_route$Geometry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檢查</a:t>
            </a:r>
            <a:r>
              <a:rPr lang="en-US" altLang="zh-TW" sz="18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hsinchu_bus_route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資料型態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class(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hsinchu_bus_route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[1] "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data.frame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F28C5DE-795D-4EBB-AE25-B6C0BD469A7C}"/>
              </a:ext>
            </a:extLst>
          </p:cNvPr>
          <p:cNvSpPr txBox="1"/>
          <p:nvPr/>
        </p:nvSpPr>
        <p:spPr>
          <a:xfrm>
            <a:off x="357318" y="5403673"/>
            <a:ext cx="9182336" cy="1149033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540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檢查</a:t>
            </a:r>
            <a:r>
              <a:rPr lang="en-US" altLang="zh-TW" sz="18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hsinchu_bus_route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中</a:t>
            </a: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Geometry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的資料型態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class(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hsinchu_bus_route$Geometry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[1] "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sfc_LINESTRING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 "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sfc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D67FE559-E46B-4C76-B68C-F8B5A466AE69}"/>
              </a:ext>
            </a:extLst>
          </p:cNvPr>
          <p:cNvSpPr/>
          <p:nvPr/>
        </p:nvSpPr>
        <p:spPr>
          <a:xfrm>
            <a:off x="656256" y="4709197"/>
            <a:ext cx="2447094" cy="365201"/>
          </a:xfrm>
          <a:prstGeom prst="roundRect">
            <a:avLst>
              <a:gd name="adj" fmla="val 5787"/>
            </a:avLst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            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7034BB1-3BB4-4D59-BE3E-6708E257B0FD}"/>
              </a:ext>
            </a:extLst>
          </p:cNvPr>
          <p:cNvSpPr/>
          <p:nvPr/>
        </p:nvSpPr>
        <p:spPr>
          <a:xfrm>
            <a:off x="656256" y="6173711"/>
            <a:ext cx="3467336" cy="365201"/>
          </a:xfrm>
          <a:prstGeom prst="roundRect">
            <a:avLst>
              <a:gd name="adj" fmla="val 5787"/>
            </a:avLst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2402785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CD1D618-BC13-4114-B606-7AA6D58D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pPr/>
              <a:t>27</a:t>
            </a:fld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4D16BD7-CB39-4A6F-856D-4E74ED5406C3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讀取地理資料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97738B1-A5ED-4478-8C2D-3D707229E902}"/>
              </a:ext>
            </a:extLst>
          </p:cNvPr>
          <p:cNvSpPr txBox="1"/>
          <p:nvPr/>
        </p:nvSpPr>
        <p:spPr>
          <a:xfrm>
            <a:off x="357318" y="1379379"/>
            <a:ext cx="3881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匯入文字格式（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WKT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FCA1B8E-5CCA-4BF7-A3C4-EBA21E3C6696}"/>
              </a:ext>
            </a:extLst>
          </p:cNvPr>
          <p:cNvSpPr txBox="1"/>
          <p:nvPr/>
        </p:nvSpPr>
        <p:spPr>
          <a:xfrm>
            <a:off x="357318" y="203798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讀取資料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6BD8C7F-2BB7-42A9-B761-43D2C1E73F76}"/>
              </a:ext>
            </a:extLst>
          </p:cNvPr>
          <p:cNvSpPr txBox="1"/>
          <p:nvPr/>
        </p:nvSpPr>
        <p:spPr>
          <a:xfrm>
            <a:off x="357318" y="2714795"/>
            <a:ext cx="9182336" cy="2395528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540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將</a:t>
            </a: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WKT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文字向量放入</a:t>
            </a:r>
            <a:r>
              <a:rPr lang="en-US" altLang="zh-TW" sz="18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st_as_sfc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函式中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hsinchu_bus_route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st_sf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hsinchu_bus_route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crs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=4326)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檢查資料型態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class(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hsinchu_bus_route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[1] "sf"         "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data.frame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B9F5133-E563-46E8-808E-7BC7EEA25705}"/>
              </a:ext>
            </a:extLst>
          </p:cNvPr>
          <p:cNvSpPr/>
          <p:nvPr/>
        </p:nvSpPr>
        <p:spPr>
          <a:xfrm>
            <a:off x="656255" y="4737841"/>
            <a:ext cx="4232267" cy="365201"/>
          </a:xfrm>
          <a:prstGeom prst="roundRect">
            <a:avLst>
              <a:gd name="adj" fmla="val 5787"/>
            </a:avLst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494733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BAAB8CE8-A497-4C5C-B80E-149698ABDA83}"/>
              </a:ext>
            </a:extLst>
          </p:cNvPr>
          <p:cNvSpPr txBox="1"/>
          <p:nvPr/>
        </p:nvSpPr>
        <p:spPr>
          <a:xfrm>
            <a:off x="4192154" y="165834"/>
            <a:ext cx="7999846" cy="6555641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54000" latinLnBrk="1">
              <a:spcAft>
                <a:spcPts val="1000"/>
              </a:spcAft>
            </a:pPr>
            <a:r>
              <a:rPr lang="en-US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查看</a:t>
            </a:r>
            <a:r>
              <a:rPr lang="en-US" altLang="zh-TW" sz="16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hsinchu_bus_route</a:t>
            </a:r>
            <a:r>
              <a:rPr lang="zh-TW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hsinchu_bus_route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Simple feature collection with 53 features and 3 fields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Geometry type: LINESTRING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Dimension:     XY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Bounding box: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xmin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120.9164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ymin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24.75539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xmax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121.0417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ymax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24.84744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Geodetic CRS:  WGS 84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First 10 features: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RouteUID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RouteName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SubRouteUID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 Geometry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1   HSZ0007        81   HSZ000701 LINESTRING (120.9797 24.778...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2   HSZ0007        81   HSZ000702 LINESTRING (121.0212 24.788...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3   HSZ0008        83   HSZ000801 LINESTRING (120.958 24.7942...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4   HSZ0008        83   HSZ000802 LINESTRING (120.9964 24.795...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5   HSZ0010   </a:t>
            </a:r>
            <a:r>
              <a:rPr lang="zh-TW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藍線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區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HSZ001001 LINESTRING (120.9719 24.803...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6   HSZ0020         2   HSZ002001 LINESTRING (120.9719 24.803...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7   HSZ0020         2   HSZ002002 LINESTRING (120.9994 24.788...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8   HSZ0020         2   HSZ0020A1 LINESTRING (120.9719 24.803...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9   HSZ0020         2   HSZ0020A2 LINESTRING (120.9994 24.788...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10  HSZ0100        10   HSZ010001 LINESTRING (120.9705 24.801...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CD1D618-BC13-4114-B606-7AA6D58D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pPr/>
              <a:t>28</a:t>
            </a:fld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4D16BD7-CB39-4A6F-856D-4E74ED5406C3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讀取地理資料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97738B1-A5ED-4478-8C2D-3D707229E902}"/>
              </a:ext>
            </a:extLst>
          </p:cNvPr>
          <p:cNvSpPr txBox="1"/>
          <p:nvPr/>
        </p:nvSpPr>
        <p:spPr>
          <a:xfrm>
            <a:off x="357318" y="1379379"/>
            <a:ext cx="3881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匯入文字格式（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WKT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FCA1B8E-5CCA-4BF7-A3C4-EBA21E3C6696}"/>
              </a:ext>
            </a:extLst>
          </p:cNvPr>
          <p:cNvSpPr txBox="1"/>
          <p:nvPr/>
        </p:nvSpPr>
        <p:spPr>
          <a:xfrm>
            <a:off x="357318" y="203798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讀取資料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B9F5133-E563-46E8-808E-7BC7EEA25705}"/>
              </a:ext>
            </a:extLst>
          </p:cNvPr>
          <p:cNvSpPr/>
          <p:nvPr/>
        </p:nvSpPr>
        <p:spPr>
          <a:xfrm>
            <a:off x="4452751" y="2268817"/>
            <a:ext cx="2630955" cy="312338"/>
          </a:xfrm>
          <a:prstGeom prst="roundRect">
            <a:avLst>
              <a:gd name="adj" fmla="val 5787"/>
            </a:avLst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            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5FC8C85C-1C58-4862-8B3F-8D22DC58E6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0" t="2833" r="4870" b="3932"/>
          <a:stretch/>
        </p:blipFill>
        <p:spPr bwMode="auto">
          <a:xfrm>
            <a:off x="357318" y="2886739"/>
            <a:ext cx="3718884" cy="34696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254488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914FBC6-920F-4BAF-9A1E-A48073D3A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697" y="2361131"/>
            <a:ext cx="8268981" cy="371557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CD1D618-BC13-4114-B606-7AA6D58D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pPr/>
              <a:t>29</a:t>
            </a:fld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4D16BD7-CB39-4A6F-856D-4E74ED5406C3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讀取地理資料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97738B1-A5ED-4478-8C2D-3D707229E902}"/>
              </a:ext>
            </a:extLst>
          </p:cNvPr>
          <p:cNvSpPr txBox="1"/>
          <p:nvPr/>
        </p:nvSpPr>
        <p:spPr>
          <a:xfrm>
            <a:off x="357318" y="1379379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匯入文字格式（經緯度欄位）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B091DAA-FA67-42B9-8F55-65FA9D143CAC}"/>
              </a:ext>
            </a:extLst>
          </p:cNvPr>
          <p:cNvSpPr/>
          <p:nvPr/>
        </p:nvSpPr>
        <p:spPr>
          <a:xfrm>
            <a:off x="8033374" y="2361131"/>
            <a:ext cx="2551304" cy="3715578"/>
          </a:xfrm>
          <a:prstGeom prst="roundRect">
            <a:avLst>
              <a:gd name="adj" fmla="val 5787"/>
            </a:avLst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            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FC26AAC-A8E2-45A0-BC03-80AD9F2A7583}"/>
              </a:ext>
            </a:extLst>
          </p:cNvPr>
          <p:cNvSpPr txBox="1"/>
          <p:nvPr/>
        </p:nvSpPr>
        <p:spPr>
          <a:xfrm>
            <a:off x="5466339" y="1225490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若文字檔中不是 </a:t>
            </a:r>
            <a:r>
              <a:rPr lang="en-US" altLang="zh-TW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WKT </a:t>
            </a:r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格式，</a:t>
            </a:r>
            <a:endParaRPr lang="en-US" altLang="zh-TW" sz="24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而是經緯度分別記錄，怎麼辦？</a:t>
            </a:r>
            <a:endParaRPr lang="en-US" altLang="zh-TW" sz="24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62952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8B0D747-F59F-4E08-8913-F4A39C0FC0B6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地理資料建構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AEA93B1-AF2F-4577-A32D-FF14671AF03A}"/>
              </a:ext>
            </a:extLst>
          </p:cNvPr>
          <p:cNvSpPr txBox="1"/>
          <p:nvPr/>
        </p:nvSpPr>
        <p:spPr>
          <a:xfrm>
            <a:off x="357318" y="1379379"/>
            <a:ext cx="2802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回顧一下 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WKT…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68BF780-A964-42F5-A027-A8F6ABD37A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5" b="5814"/>
          <a:stretch/>
        </p:blipFill>
        <p:spPr bwMode="auto">
          <a:xfrm>
            <a:off x="4394135" y="221915"/>
            <a:ext cx="2359140" cy="20673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DEAC4DB-BB64-4570-AB3F-99145811BB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9" b="5010"/>
          <a:stretch/>
        </p:blipFill>
        <p:spPr bwMode="auto">
          <a:xfrm>
            <a:off x="4449351" y="2427589"/>
            <a:ext cx="2297279" cy="20828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E9078A2D-52E4-47E3-B732-ADAC2A0EF2C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9" t="3508" r="2989" b="4971"/>
          <a:stretch/>
        </p:blipFill>
        <p:spPr bwMode="auto">
          <a:xfrm>
            <a:off x="4537633" y="4665703"/>
            <a:ext cx="2208997" cy="20828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6F241CF4-3463-4902-BF0B-6861A0B6C519}"/>
              </a:ext>
            </a:extLst>
          </p:cNvPr>
          <p:cNvSpPr txBox="1"/>
          <p:nvPr/>
        </p:nvSpPr>
        <p:spPr>
          <a:xfrm>
            <a:off x="7049511" y="1024735"/>
            <a:ext cx="25015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effectLst/>
                <a:latin typeface="Consolas" panose="020B0609020204030204" pitchFamily="49" charset="0"/>
                <a:ea typeface="標楷體" panose="03000509000000000000" pitchFamily="65" charset="-120"/>
              </a:rPr>
              <a:t>POINT (3 3)</a:t>
            </a:r>
            <a:endParaRPr lang="zh-TW" altLang="en-US" sz="2000" dirty="0">
              <a:latin typeface="Consolas" panose="020B0609020204030204" pitchFamily="49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A911CA2-C824-483D-A738-157A8A3B3CED}"/>
              </a:ext>
            </a:extLst>
          </p:cNvPr>
          <p:cNvSpPr txBox="1"/>
          <p:nvPr/>
        </p:nvSpPr>
        <p:spPr>
          <a:xfrm>
            <a:off x="7044953" y="3198167"/>
            <a:ext cx="50122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effectLst/>
                <a:latin typeface="Consolas" panose="020B0609020204030204" pitchFamily="49" charset="0"/>
                <a:ea typeface="標楷體" panose="03000509000000000000" pitchFamily="65" charset="-120"/>
              </a:rPr>
              <a:t>LINESTRING (1 4, 3 3, 5 5)</a:t>
            </a:r>
            <a:endParaRPr lang="zh-TW" altLang="en-US" sz="2000" dirty="0">
              <a:latin typeface="Consolas" panose="020B0609020204030204" pitchFamily="49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F6FD116-3999-48DA-90D2-18994D5C1EC0}"/>
              </a:ext>
            </a:extLst>
          </p:cNvPr>
          <p:cNvSpPr txBox="1"/>
          <p:nvPr/>
        </p:nvSpPr>
        <p:spPr>
          <a:xfrm>
            <a:off x="357318" y="2519908"/>
            <a:ext cx="457774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點（</a:t>
            </a:r>
            <a:r>
              <a:rPr lang="en-US" altLang="zh-TW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Point</a:t>
            </a: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線（</a:t>
            </a:r>
            <a:r>
              <a:rPr lang="en-US" altLang="zh-TW" sz="2200" dirty="0" err="1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LineString</a:t>
            </a: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面（</a:t>
            </a:r>
            <a:r>
              <a:rPr lang="en-US" altLang="zh-TW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Polygon</a:t>
            </a: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多點（</a:t>
            </a:r>
            <a:r>
              <a:rPr lang="en-US" altLang="zh-TW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MultiPoint</a:t>
            </a: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多線（</a:t>
            </a:r>
            <a:r>
              <a:rPr lang="en-US" altLang="zh-TW" sz="2200" dirty="0" err="1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MultiLineString</a:t>
            </a: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多面（</a:t>
            </a:r>
            <a:r>
              <a:rPr lang="en-US" altLang="zh-TW" sz="2200" dirty="0" err="1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MultiPolygon</a:t>
            </a: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幾何集合（</a:t>
            </a:r>
            <a:r>
              <a:rPr lang="en-US" altLang="zh-TW" sz="2200" dirty="0" err="1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GeometryCollection</a:t>
            </a: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DF6DEAF-5517-45FB-B7E4-530B6EF4EBAE}"/>
              </a:ext>
            </a:extLst>
          </p:cNvPr>
          <p:cNvSpPr txBox="1"/>
          <p:nvPr/>
        </p:nvSpPr>
        <p:spPr>
          <a:xfrm>
            <a:off x="7044953" y="5281033"/>
            <a:ext cx="50122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altLang="zh-TW" sz="2000" dirty="0">
                <a:effectLst/>
                <a:latin typeface="Consolas" panose="020B0609020204030204" pitchFamily="49" charset="0"/>
                <a:ea typeface="標楷體" panose="03000509000000000000" pitchFamily="65" charset="-120"/>
              </a:rPr>
              <a:t>POLYGON ((1 4, 2 2, 4 1, 5 5, 1 4))</a:t>
            </a:r>
            <a:endParaRPr lang="zh-TW" altLang="en-US" sz="2000" dirty="0">
              <a:latin typeface="Consolas" panose="020B0609020204030204" pitchFamily="49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AD1E6A7-0E9A-4440-AFE8-C8141AD9A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17372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CD1D618-BC13-4114-B606-7AA6D58D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pPr/>
              <a:t>30</a:t>
            </a:fld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4D16BD7-CB39-4A6F-856D-4E74ED5406C3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讀取地理資料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97738B1-A5ED-4478-8C2D-3D707229E902}"/>
              </a:ext>
            </a:extLst>
          </p:cNvPr>
          <p:cNvSpPr txBox="1"/>
          <p:nvPr/>
        </p:nvSpPr>
        <p:spPr>
          <a:xfrm>
            <a:off x="357318" y="1379379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匯入文字格式（經緯度欄位）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3E9CE6F-0921-47BB-BB11-516D18F20B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407" y="3283528"/>
            <a:ext cx="5135020" cy="231482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8083161-BD04-4EFB-86D0-4D1FEF012C73}"/>
              </a:ext>
            </a:extLst>
          </p:cNvPr>
          <p:cNvSpPr txBox="1"/>
          <p:nvPr/>
        </p:nvSpPr>
        <p:spPr>
          <a:xfrm>
            <a:off x="1003290" y="2786049"/>
            <a:ext cx="10586591" cy="400110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54000" latinLnBrk="1">
              <a:spcAft>
                <a:spcPts val="1000"/>
              </a:spcAft>
            </a:pPr>
            <a:r>
              <a:rPr lang="zh-TW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原資料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=mutate(</a:t>
            </a:r>
            <a:r>
              <a:rPr lang="zh-TW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原資料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</a:t>
            </a:r>
            <a:r>
              <a:rPr lang="zh-TW" altLang="en-US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Geometry=paste0("POINT (", </a:t>
            </a:r>
            <a:r>
              <a:rPr lang="zh-TW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橫座標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" ", </a:t>
            </a:r>
            <a:r>
              <a:rPr lang="zh-TW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縱座標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")"))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B921888-193B-42BB-A285-EA1C7AFED928}"/>
              </a:ext>
            </a:extLst>
          </p:cNvPr>
          <p:cNvSpPr txBox="1"/>
          <p:nvPr/>
        </p:nvSpPr>
        <p:spPr>
          <a:xfrm>
            <a:off x="1003290" y="228207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方法一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105CCB3-F002-41AF-93F9-DC502AED3B3C}"/>
              </a:ext>
            </a:extLst>
          </p:cNvPr>
          <p:cNvSpPr txBox="1"/>
          <p:nvPr/>
        </p:nvSpPr>
        <p:spPr>
          <a:xfrm>
            <a:off x="1003290" y="5859362"/>
            <a:ext cx="10586591" cy="400110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indent="254000" latinLnBrk="1">
              <a:spcAft>
                <a:spcPts val="1000"/>
              </a:spcAft>
              <a:defRPr sz="2000" kern="10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zh-TW" dirty="0"/>
              <a:t>原資料</a:t>
            </a:r>
            <a:r>
              <a:rPr lang="en-US" altLang="zh-TW" dirty="0"/>
              <a:t>$Geometry=paste0("POINT (", </a:t>
            </a:r>
            <a:r>
              <a:rPr lang="zh-TW" altLang="zh-TW" dirty="0"/>
              <a:t>原資料</a:t>
            </a:r>
            <a:r>
              <a:rPr lang="en-US" altLang="zh-TW" dirty="0"/>
              <a:t>$</a:t>
            </a:r>
            <a:r>
              <a:rPr lang="zh-TW" altLang="zh-TW" dirty="0"/>
              <a:t>橫座標</a:t>
            </a:r>
            <a:r>
              <a:rPr lang="en-US" altLang="zh-TW" dirty="0"/>
              <a:t>, " ", </a:t>
            </a:r>
            <a:r>
              <a:rPr lang="zh-TW" altLang="zh-TW" dirty="0"/>
              <a:t>原資料</a:t>
            </a:r>
            <a:r>
              <a:rPr lang="en-US" altLang="zh-TW" dirty="0"/>
              <a:t>$</a:t>
            </a:r>
            <a:r>
              <a:rPr lang="zh-TW" altLang="zh-TW" dirty="0"/>
              <a:t>縱座標</a:t>
            </a:r>
            <a:r>
              <a:rPr lang="en-US" altLang="zh-TW" dirty="0"/>
              <a:t>, ")"))</a:t>
            </a:r>
            <a:endParaRPr lang="zh-TW" altLang="zh-TW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F12D658-7C9B-4C85-99E0-0BF543A4A231}"/>
              </a:ext>
            </a:extLst>
          </p:cNvPr>
          <p:cNvSpPr txBox="1"/>
          <p:nvPr/>
        </p:nvSpPr>
        <p:spPr>
          <a:xfrm>
            <a:off x="1003290" y="536752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方法二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854846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CD1D618-BC13-4114-B606-7AA6D58D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pPr/>
              <a:t>31</a:t>
            </a:fld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4D16BD7-CB39-4A6F-856D-4E74ED5406C3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讀取地理資料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97738B1-A5ED-4478-8C2D-3D707229E902}"/>
              </a:ext>
            </a:extLst>
          </p:cNvPr>
          <p:cNvSpPr txBox="1"/>
          <p:nvPr/>
        </p:nvSpPr>
        <p:spPr>
          <a:xfrm>
            <a:off x="357318" y="1379379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匯入文字格式（經緯度欄位）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4B081C5-5D90-44E7-A338-F584E9F45D75}"/>
              </a:ext>
            </a:extLst>
          </p:cNvPr>
          <p:cNvSpPr txBox="1"/>
          <p:nvPr/>
        </p:nvSpPr>
        <p:spPr>
          <a:xfrm>
            <a:off x="2646741" y="3650660"/>
            <a:ext cx="7619999" cy="984885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600"/>
              </a:spcAft>
            </a:pPr>
            <a:r>
              <a:rPr lang="zh-TW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原資料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$Geometry=</a:t>
            </a: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st_as_sfc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原資料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$Geometry)</a:t>
            </a:r>
            <a:endParaRPr lang="zh-TW" altLang="zh-TW" sz="2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Bef>
                <a:spcPts val="600"/>
              </a:spcBef>
              <a:spcAft>
                <a:spcPts val="1000"/>
              </a:spcAft>
            </a:pPr>
            <a:r>
              <a:rPr lang="zh-TW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原資料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st_sf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原資料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crs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=)</a:t>
            </a:r>
            <a:endParaRPr lang="zh-TW" altLang="zh-TW" sz="2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7A0170F-1437-49AF-9B99-E58FFF4DB44C}"/>
              </a:ext>
            </a:extLst>
          </p:cNvPr>
          <p:cNvSpPr txBox="1"/>
          <p:nvPr/>
        </p:nvSpPr>
        <p:spPr>
          <a:xfrm>
            <a:off x="4861593" y="2361131"/>
            <a:ext cx="31902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轉換為 </a:t>
            </a:r>
            <a:r>
              <a:rPr lang="en-US" altLang="zh-TW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WKT </a:t>
            </a:r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格式後，</a:t>
            </a:r>
            <a:endParaRPr lang="en-US" altLang="zh-TW" sz="24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接下來就一樣了！</a:t>
            </a:r>
            <a:endParaRPr lang="en-US" altLang="zh-TW" sz="24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07705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CD1D618-BC13-4114-B606-7AA6D58D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pPr/>
              <a:t>32</a:t>
            </a:fld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4D16BD7-CB39-4A6F-856D-4E74ED5406C3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讀取地理資料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97738B1-A5ED-4478-8C2D-3D707229E902}"/>
              </a:ext>
            </a:extLst>
          </p:cNvPr>
          <p:cNvSpPr txBox="1"/>
          <p:nvPr/>
        </p:nvSpPr>
        <p:spPr>
          <a:xfrm>
            <a:off x="357318" y="1379379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匯入文字格式（經緯度欄位）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38EC943-FAE4-471D-B17F-FC89D4EA58BB}"/>
              </a:ext>
            </a:extLst>
          </p:cNvPr>
          <p:cNvSpPr txBox="1"/>
          <p:nvPr/>
        </p:nvSpPr>
        <p:spPr>
          <a:xfrm>
            <a:off x="2253994" y="2361131"/>
            <a:ext cx="8589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請使用資料夾中 </a:t>
            </a:r>
            <a:r>
              <a:rPr lang="en-US" altLang="zh-TW" sz="2400" dirty="0" err="1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csv_files</a:t>
            </a:r>
            <a:r>
              <a:rPr lang="en-US" altLang="zh-TW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/hsinchu_scenicSpot.csv</a:t>
            </a:r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的文字檔</a:t>
            </a:r>
            <a:endParaRPr lang="en-US" altLang="zh-TW" sz="24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832059D-5A04-4461-AB78-DA6980102010}"/>
              </a:ext>
            </a:extLst>
          </p:cNvPr>
          <p:cNvSpPr txBox="1"/>
          <p:nvPr/>
        </p:nvSpPr>
        <p:spPr>
          <a:xfrm>
            <a:off x="995424" y="3256637"/>
            <a:ext cx="10461996" cy="2395528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54000" latinLnBrk="1">
              <a:spcAft>
                <a:spcPts val="1000"/>
              </a:spcAft>
            </a:pPr>
            <a:r>
              <a:rPr lang="en-US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讀取</a:t>
            </a:r>
            <a:r>
              <a:rPr lang="en-US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csv</a:t>
            </a:r>
            <a:r>
              <a:rPr lang="zh-TW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檔案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hsinchu_scenicSpot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=read.csv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("./data/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csv_files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/hsinchu_scenicSpot.csv")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新增</a:t>
            </a:r>
            <a:r>
              <a:rPr lang="en-US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WKT</a:t>
            </a:r>
            <a:r>
              <a:rPr lang="zh-TW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文字向量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hsinchu_scenicSpot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=mutate(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hsinchu_scenicSpot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8001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Geometry=paste("POINT(", 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PositionLon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" ", 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PositionLat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")"))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184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CD1D618-BC13-4114-B606-7AA6D58D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pPr/>
              <a:t>33</a:t>
            </a:fld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4D16BD7-CB39-4A6F-856D-4E74ED5406C3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讀取地理資料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97738B1-A5ED-4478-8C2D-3D707229E902}"/>
              </a:ext>
            </a:extLst>
          </p:cNvPr>
          <p:cNvSpPr txBox="1"/>
          <p:nvPr/>
        </p:nvSpPr>
        <p:spPr>
          <a:xfrm>
            <a:off x="357318" y="1379379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匯入文字格式（經緯度欄位）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E3AF45F-F02F-46EF-AFC6-94B98D1B1171}"/>
              </a:ext>
            </a:extLst>
          </p:cNvPr>
          <p:cNvSpPr txBox="1"/>
          <p:nvPr/>
        </p:nvSpPr>
        <p:spPr>
          <a:xfrm>
            <a:off x="357318" y="2255912"/>
            <a:ext cx="8917861" cy="3580467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540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將</a:t>
            </a: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Geometry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欄位轉變為</a:t>
            </a:r>
            <a:r>
              <a:rPr lang="en-US" altLang="zh-TW" sz="18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sfc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hsinchu_scenicSpot$Geometry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st_as_sfc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hsinchu_scenicSpot$Geometry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800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建立</a:t>
            </a: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sf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hsinchu_scenicSpot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st_sf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hsinchu_scenicSpot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crs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=4326)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800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檢查</a:t>
            </a:r>
            <a:r>
              <a:rPr lang="en-US" altLang="zh-TW" sz="18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hsinchu_scenicSpot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資料型態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class(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hsinchu_scenicSpot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[1] "sf"         "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data.frame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D6DCB274-4CDC-4C61-B140-6492BE077667}"/>
              </a:ext>
            </a:extLst>
          </p:cNvPr>
          <p:cNvSpPr/>
          <p:nvPr/>
        </p:nvSpPr>
        <p:spPr>
          <a:xfrm>
            <a:off x="660300" y="5455471"/>
            <a:ext cx="3680205" cy="357758"/>
          </a:xfrm>
          <a:prstGeom prst="roundRect">
            <a:avLst>
              <a:gd name="adj" fmla="val 19986"/>
            </a:avLst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7004416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EEC09230-63D4-43C9-9B54-5F9E91BC5D6B}"/>
              </a:ext>
            </a:extLst>
          </p:cNvPr>
          <p:cNvSpPr txBox="1"/>
          <p:nvPr/>
        </p:nvSpPr>
        <p:spPr>
          <a:xfrm>
            <a:off x="274320" y="1902599"/>
            <a:ext cx="10174340" cy="4837222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54000" latinLnBrk="1">
              <a:spcAft>
                <a:spcPts val="1000"/>
              </a:spcAft>
            </a:pPr>
            <a:r>
              <a:rPr lang="en-US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查看</a:t>
            </a:r>
            <a:r>
              <a:rPr lang="en-US" altLang="zh-TW" sz="16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hsinchu_scenicSpot</a:t>
            </a:r>
            <a:r>
              <a:rPr lang="zh-TW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前六筆資料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head(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hsinchu_scenicSpot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Simple feature collection with 6 features and 4 fields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Geometry type: POINT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Dimension:     XY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Bounding box: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xmin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120.9139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ymin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24.76312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xmax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120.9771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ymax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24.80947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Geodetic CRS:  WGS 84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                 ID               Name  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PositionLat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PositionLon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Geometry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1 C1_376580000A_000101 </a:t>
            </a:r>
            <a:r>
              <a:rPr lang="zh-TW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新竹公園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中山公園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    24.80125    120.9771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POINT (120.9771 24.80125)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2 C1_376580000A_000029             </a:t>
            </a:r>
            <a:r>
              <a:rPr lang="zh-TW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進士第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24.80947    120.9653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POINT (120.9653 24.80947)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3 C1_376580000A_000037         </a:t>
            </a:r>
            <a:r>
              <a:rPr lang="zh-TW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楊氏節孝坊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24.80311    120.9646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POINT (120.9646 24.80311)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4 C1_376580000A_000045         </a:t>
            </a:r>
            <a:r>
              <a:rPr lang="zh-TW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香山火車站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24.76312    120.9139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POINT (120.9139 24.76312)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5 C1_376580000A_000085       </a:t>
            </a:r>
            <a:r>
              <a:rPr lang="zh-TW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于飛島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鳥島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    24.77494    120.9718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POINT (120.9718 24.77494)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6 C1_376580000A_000079   </a:t>
            </a:r>
            <a:r>
              <a:rPr lang="zh-TW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十草原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櫻花草原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    24.76732    120.9379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POINT (120.9379 24.76732)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CD1D618-BC13-4114-B606-7AA6D58D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pPr/>
              <a:t>34</a:t>
            </a:fld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4D16BD7-CB39-4A6F-856D-4E74ED5406C3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讀取地理資料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97738B1-A5ED-4478-8C2D-3D707229E902}"/>
              </a:ext>
            </a:extLst>
          </p:cNvPr>
          <p:cNvSpPr txBox="1"/>
          <p:nvPr/>
        </p:nvSpPr>
        <p:spPr>
          <a:xfrm>
            <a:off x="357318" y="1379379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匯入文字格式（經緯度欄位）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3DE00FF-4E58-405F-A2B6-1BC56EB483B9}"/>
              </a:ext>
            </a:extLst>
          </p:cNvPr>
          <p:cNvSpPr/>
          <p:nvPr/>
        </p:nvSpPr>
        <p:spPr>
          <a:xfrm>
            <a:off x="528221" y="4016633"/>
            <a:ext cx="2722980" cy="321687"/>
          </a:xfrm>
          <a:prstGeom prst="roundRect">
            <a:avLst>
              <a:gd name="adj" fmla="val 19986"/>
            </a:avLst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            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D5EBD4F-D1D6-46A4-8483-9F727B9CA1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68"/>
          <a:stretch/>
        </p:blipFill>
        <p:spPr bwMode="auto">
          <a:xfrm>
            <a:off x="7750146" y="136524"/>
            <a:ext cx="4572217" cy="39884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714495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CD1D618-BC13-4114-B606-7AA6D58D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pPr/>
              <a:t>35</a:t>
            </a:fld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4D16BD7-CB39-4A6F-856D-4E74ED5406C3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座標參考系統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97738B1-A5ED-4478-8C2D-3D707229E902}"/>
              </a:ext>
            </a:extLst>
          </p:cNvPr>
          <p:cNvSpPr txBox="1"/>
          <p:nvPr/>
        </p:nvSpPr>
        <p:spPr>
          <a:xfrm>
            <a:off x="357318" y="1379379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查詢座標參考系統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B071FF8-7182-4849-82D9-75C73F7A67F0}"/>
              </a:ext>
            </a:extLst>
          </p:cNvPr>
          <p:cNvSpPr txBox="1"/>
          <p:nvPr/>
        </p:nvSpPr>
        <p:spPr>
          <a:xfrm>
            <a:off x="357318" y="2266237"/>
            <a:ext cx="2209800" cy="461665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st_crs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9F23294-B21D-4556-A70F-785F2C599B38}"/>
              </a:ext>
            </a:extLst>
          </p:cNvPr>
          <p:cNvSpPr txBox="1"/>
          <p:nvPr/>
        </p:nvSpPr>
        <p:spPr>
          <a:xfrm>
            <a:off x="5209928" y="51152"/>
            <a:ext cx="4612252" cy="6755696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1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st_crs</a:t>
            </a:r>
            <a:r>
              <a:rPr lang="en-US" altLang="zh-TW" sz="1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</a:t>
            </a:r>
            <a:r>
              <a:rPr lang="en-US" altLang="zh-TW" sz="1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105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Coordinate Reference System:</a:t>
            </a:r>
            <a:endParaRPr lang="zh-TW" altLang="zh-TW" sz="105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User </a:t>
            </a:r>
            <a:r>
              <a:rPr lang="en-US" altLang="zh-TW" sz="9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input:</a:t>
            </a:r>
            <a:r>
              <a:rPr lang="en-US" altLang="zh-TW" sz="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EPSG:2193 </a:t>
            </a:r>
            <a:endParaRPr lang="zh-TW" altLang="zh-TW" sz="105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</a:t>
            </a:r>
            <a:r>
              <a:rPr lang="en-US" altLang="zh-TW" sz="900" b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wkt</a:t>
            </a:r>
            <a:r>
              <a:rPr lang="en-US" altLang="zh-TW" sz="9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endParaRPr lang="zh-TW" altLang="zh-TW" sz="105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PROJCS["NZGD2000 / New Zealand Transverse Mercator 2000",</a:t>
            </a:r>
            <a:endParaRPr lang="zh-TW" altLang="zh-TW" sz="105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 GEOGCS["NZGD2000",</a:t>
            </a:r>
            <a:endParaRPr lang="zh-TW" altLang="zh-TW" sz="105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     DATUM["New_Zealand_Geodetic_Datum_2000",</a:t>
            </a:r>
            <a:endParaRPr lang="zh-TW" altLang="zh-TW" sz="105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         SPHEROID["GRS 1980",6378137,298.257222101,</a:t>
            </a:r>
            <a:endParaRPr lang="zh-TW" altLang="zh-TW" sz="105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             AUTHORITY["EPSG","7019"]],</a:t>
            </a:r>
            <a:endParaRPr lang="zh-TW" altLang="zh-TW" sz="105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         TOWGS84[0,0,0,0,0,0,0],</a:t>
            </a:r>
            <a:endParaRPr lang="zh-TW" altLang="zh-TW" sz="105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         AUTHORITY["EPSG","6167"]],</a:t>
            </a:r>
            <a:endParaRPr lang="zh-TW" altLang="zh-TW" sz="105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     PRIMEM["Greenwich",0,</a:t>
            </a:r>
            <a:endParaRPr lang="zh-TW" altLang="zh-TW" sz="105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         AUTHORITY["EPSG","8901"]],</a:t>
            </a:r>
            <a:endParaRPr lang="zh-TW" altLang="zh-TW" sz="105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     UNIT["degree",0.0174532925199433,</a:t>
            </a:r>
            <a:endParaRPr lang="zh-TW" altLang="zh-TW" sz="105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         AUTHORITY["EPSG","9122"]],</a:t>
            </a:r>
            <a:endParaRPr lang="zh-TW" altLang="zh-TW" sz="105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     AUTHORITY["EPSG","4167"]],</a:t>
            </a:r>
            <a:endParaRPr lang="zh-TW" altLang="zh-TW" sz="105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 PROJECTION["</a:t>
            </a:r>
            <a:r>
              <a:rPr lang="en-US" altLang="zh-TW" sz="9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Transverse_Mercator</a:t>
            </a:r>
            <a:r>
              <a:rPr lang="en-US" altLang="zh-TW" sz="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"],</a:t>
            </a:r>
            <a:endParaRPr lang="zh-TW" altLang="zh-TW" sz="105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 PARAMETER["latitude_of_origin",0],</a:t>
            </a:r>
            <a:endParaRPr lang="zh-TW" altLang="zh-TW" sz="105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 PARAMETER["central_meridian",173],</a:t>
            </a:r>
            <a:endParaRPr lang="zh-TW" altLang="zh-TW" sz="105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 PARAMETER["scale_factor",0.9996],</a:t>
            </a:r>
            <a:endParaRPr lang="zh-TW" altLang="zh-TW" sz="105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 PARAMETER["false_easting",1600000],</a:t>
            </a:r>
            <a:endParaRPr lang="zh-TW" altLang="zh-TW" sz="105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 PARAMETER["false_northing",10000000],</a:t>
            </a:r>
            <a:endParaRPr lang="zh-TW" altLang="zh-TW" sz="105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 UNIT["metre",1,</a:t>
            </a:r>
            <a:endParaRPr lang="zh-TW" altLang="zh-TW" sz="105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     AUTHORITY["EPSG","9001"]],</a:t>
            </a:r>
            <a:endParaRPr lang="zh-TW" altLang="zh-TW" sz="105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 AUTHORITY["EPSG","2193"]]</a:t>
            </a:r>
            <a:endParaRPr lang="zh-TW" altLang="zh-TW" sz="105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7980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CD1D618-BC13-4114-B606-7AA6D58D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pPr/>
              <a:t>36</a:t>
            </a:fld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4D16BD7-CB39-4A6F-856D-4E74ED5406C3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座標參考系統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97738B1-A5ED-4478-8C2D-3D707229E902}"/>
              </a:ext>
            </a:extLst>
          </p:cNvPr>
          <p:cNvSpPr txBox="1"/>
          <p:nvPr/>
        </p:nvSpPr>
        <p:spPr>
          <a:xfrm>
            <a:off x="357318" y="1379379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查詢座標參考系統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B071FF8-7182-4849-82D9-75C73F7A67F0}"/>
              </a:ext>
            </a:extLst>
          </p:cNvPr>
          <p:cNvSpPr txBox="1"/>
          <p:nvPr/>
        </p:nvSpPr>
        <p:spPr>
          <a:xfrm>
            <a:off x="357318" y="2266237"/>
            <a:ext cx="2477322" cy="461665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st_crs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)$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13A1352-2CF9-42EB-86C4-63E58EC82A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335"/>
          <a:stretch/>
        </p:blipFill>
        <p:spPr>
          <a:xfrm>
            <a:off x="3468116" y="2023634"/>
            <a:ext cx="8033004" cy="433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644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B4D16BD7-CB39-4A6F-856D-4E74ED5406C3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座標參考系統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97738B1-A5ED-4478-8C2D-3D707229E902}"/>
              </a:ext>
            </a:extLst>
          </p:cNvPr>
          <p:cNvSpPr txBox="1"/>
          <p:nvPr/>
        </p:nvSpPr>
        <p:spPr>
          <a:xfrm>
            <a:off x="357318" y="1379379"/>
            <a:ext cx="3057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轉換座標參考系統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E77EFF0-1902-42FA-BF67-A3C30CE02957}"/>
              </a:ext>
            </a:extLst>
          </p:cNvPr>
          <p:cNvSpPr txBox="1"/>
          <p:nvPr/>
        </p:nvSpPr>
        <p:spPr>
          <a:xfrm>
            <a:off x="3414565" y="1086137"/>
            <a:ext cx="8542020" cy="5452775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先查看</a:t>
            </a:r>
            <a:r>
              <a:rPr lang="en-US" altLang="zh-TW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nz_height</a:t>
            </a:r>
            <a:r>
              <a:rPr lang="zh-TW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head(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nz_height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Simple feature collection with 6 features and 2 fields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Geometry type: POINT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Dimension:     XY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Bounding box: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xmin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1204143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ymin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5048309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xmax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1389460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ymax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5168749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Projected CRS: NZGD2000 / New Zealand Transverse Mercator 2000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t50_fid elevation                geometry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1 2353944      2723 POINT (1204143 5049971)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2 2354404      2820 POINT (1234725 5048309)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3 2354405      2830 POINT (1235915 5048745)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4 2369113      3033 POINT (1259702 5076570)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5 2362630      2749 POINT (1378170 5158491)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6 2362814      2822 POINT (1389460 5168749)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CD1D618-BC13-4114-B606-7AA6D58D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pPr/>
              <a:t>37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02404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34631B8-905E-4780-BD10-EA3DAEF76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pPr/>
              <a:t>38</a:t>
            </a:fld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7DA1906-4108-46EB-A26F-5EA5DD2572BF}"/>
              </a:ext>
            </a:extLst>
          </p:cNvPr>
          <p:cNvSpPr txBox="1"/>
          <p:nvPr/>
        </p:nvSpPr>
        <p:spPr>
          <a:xfrm>
            <a:off x="2590800" y="3232844"/>
            <a:ext cx="7548880" cy="2144177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轉換座標參考系統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nz_height_4326=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st_transform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nz_height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crs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=4326)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查看</a:t>
            </a: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nz_height_4326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head(nz_height_4326)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A8E3998-CAD4-4969-BA3E-16B6722191D7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座標參考系統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635EB6E-8F9D-4C1E-B276-67C417C6F00D}"/>
              </a:ext>
            </a:extLst>
          </p:cNvPr>
          <p:cNvSpPr txBox="1"/>
          <p:nvPr/>
        </p:nvSpPr>
        <p:spPr>
          <a:xfrm>
            <a:off x="357318" y="1379379"/>
            <a:ext cx="3057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轉換座標參考系統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58CA2EE-4E2C-47AD-9880-CFCE3A10714D}"/>
              </a:ext>
            </a:extLst>
          </p:cNvPr>
          <p:cNvSpPr txBox="1"/>
          <p:nvPr/>
        </p:nvSpPr>
        <p:spPr>
          <a:xfrm>
            <a:off x="357318" y="2266237"/>
            <a:ext cx="2477322" cy="461665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r>
              <a:rPr lang="en-US" altLang="zh-TW" sz="24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st_transform</a:t>
            </a:r>
            <a:r>
              <a:rPr lang="en-US" altLang="zh-TW" sz="24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833586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B5CB734-F998-462D-A770-2260BE71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pPr/>
              <a:t>39</a:t>
            </a:fld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E1F391E-3AB6-4338-95DA-C9D980F4A1FC}"/>
              </a:ext>
            </a:extLst>
          </p:cNvPr>
          <p:cNvSpPr txBox="1"/>
          <p:nvPr/>
        </p:nvSpPr>
        <p:spPr>
          <a:xfrm>
            <a:off x="3302000" y="1068516"/>
            <a:ext cx="8747760" cy="5206554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查看</a:t>
            </a:r>
            <a:r>
              <a:rPr lang="en-US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nz_height_4326</a:t>
            </a:r>
            <a:r>
              <a:rPr lang="zh-TW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head(nz_height_4326)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Simple feature collection with 6 features and 2 fields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Geometry type: POINT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Dimension:     XY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Bounding box: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xmin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168.013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ymin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-44.6257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xmax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170.391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ymax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-43.6045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Geodetic CRS:  WGS 84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t50_fid elevation                   geometry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1 2353944      2723  POINT (168.0125 -44.5946)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2 2354404      2820 POINT (168.3954 -44.62567)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3 2354405      2830 POINT (168.4106 -44.62236)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4 2369113      3033 POINT (168.7279 -44.38421)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5 2362630      2749 POINT (170.2473 -43.69345)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6 2362814      2822 POINT (170.3913 -43.60447)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CE58103-3FB8-41B9-9FD7-EBC5764475CC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座標參考系統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4057636-6C02-49F2-8007-A63B50EEFE3B}"/>
              </a:ext>
            </a:extLst>
          </p:cNvPr>
          <p:cNvSpPr txBox="1"/>
          <p:nvPr/>
        </p:nvSpPr>
        <p:spPr>
          <a:xfrm>
            <a:off x="357318" y="1379379"/>
            <a:ext cx="3057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轉換座標參考系統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ED6B3F8-5F73-4A92-AD15-D308A03C5396}"/>
              </a:ext>
            </a:extLst>
          </p:cNvPr>
          <p:cNvSpPr txBox="1"/>
          <p:nvPr/>
        </p:nvSpPr>
        <p:spPr>
          <a:xfrm>
            <a:off x="357318" y="2266237"/>
            <a:ext cx="2477322" cy="461665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r>
              <a:rPr lang="en-US" altLang="zh-TW" sz="24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st_transform</a:t>
            </a:r>
            <a:r>
              <a:rPr lang="en-US" altLang="zh-TW" sz="24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14642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字方塊 22">
            <a:extLst>
              <a:ext uri="{FF2B5EF4-FFF2-40B4-BE49-F238E27FC236}">
                <a16:creationId xmlns:a16="http://schemas.microsoft.com/office/drawing/2014/main" id="{57F7A667-23C4-4AD9-A202-77B637A0C130}"/>
              </a:ext>
            </a:extLst>
          </p:cNvPr>
          <p:cNvSpPr txBox="1"/>
          <p:nvPr/>
        </p:nvSpPr>
        <p:spPr>
          <a:xfrm>
            <a:off x="6311361" y="3857301"/>
            <a:ext cx="192585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一</a:t>
            </a:r>
            <a:r>
              <a:rPr lang="zh-TW" altLang="en-US" sz="22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組</a:t>
            </a:r>
            <a:r>
              <a:rPr lang="zh-TW" altLang="en-US" sz="22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空間資料</a:t>
            </a:r>
            <a:endParaRPr lang="zh-TW" altLang="en-US" sz="2200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0B23182F-AA50-4070-8764-E4CE3CB3805D}"/>
              </a:ext>
            </a:extLst>
          </p:cNvPr>
          <p:cNvSpPr/>
          <p:nvPr/>
        </p:nvSpPr>
        <p:spPr>
          <a:xfrm>
            <a:off x="9332742" y="3761718"/>
            <a:ext cx="2584938" cy="2497016"/>
          </a:xfrm>
          <a:prstGeom prst="roundRect">
            <a:avLst>
              <a:gd name="adj" fmla="val 7864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8B0D747-F59F-4E08-8913-F4A39C0FC0B6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簡單圖徵概念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B05EC17-A4F9-479C-8386-3A1673CEC429}"/>
              </a:ext>
            </a:extLst>
          </p:cNvPr>
          <p:cNvSpPr txBox="1"/>
          <p:nvPr/>
        </p:nvSpPr>
        <p:spPr>
          <a:xfrm>
            <a:off x="6311361" y="1857500"/>
            <a:ext cx="524866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22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地理資訊系統中資料結構的基礎</a:t>
            </a:r>
            <a:endParaRPr lang="en-US" altLang="zh-TW" sz="2200" dirty="0">
              <a:effectLst/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完整的地理資料格式（</a:t>
            </a:r>
            <a:r>
              <a:rPr lang="en-US" altLang="zh-TW" sz="22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e.g.,  </a:t>
            </a:r>
            <a:r>
              <a:rPr lang="en-US" altLang="zh-TW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</a:t>
            </a: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）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空間資料 </a:t>
            </a:r>
            <a:r>
              <a:rPr lang="en-US" altLang="zh-TW" sz="22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+</a:t>
            </a: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 屬性資料</a:t>
            </a:r>
            <a:endParaRPr lang="zh-TW" altLang="en-US" sz="2200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9C368D4D-E4D5-4D64-9884-080B8421A63D}"/>
              </a:ext>
            </a:extLst>
          </p:cNvPr>
          <p:cNvSpPr/>
          <p:nvPr/>
        </p:nvSpPr>
        <p:spPr>
          <a:xfrm>
            <a:off x="1716942" y="1886756"/>
            <a:ext cx="4379058" cy="104948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簡單圖徵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algn="ctr"/>
            <a:r>
              <a:rPr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Simple Features</a:t>
            </a:r>
            <a:r>
              <a:rPr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(sf)</a:t>
            </a:r>
            <a:endParaRPr lang="zh-TW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35571A58-496A-4D0A-B050-6C24411F67FA}"/>
              </a:ext>
            </a:extLst>
          </p:cNvPr>
          <p:cNvSpPr/>
          <p:nvPr/>
        </p:nvSpPr>
        <p:spPr>
          <a:xfrm>
            <a:off x="1716942" y="3548003"/>
            <a:ext cx="4379058" cy="104948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簡單圖徵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向量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algn="ctr"/>
            <a:r>
              <a:rPr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Simple Feature</a:t>
            </a:r>
            <a:r>
              <a:rPr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Columns</a:t>
            </a:r>
            <a:r>
              <a:rPr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sfc</a:t>
            </a:r>
            <a:r>
              <a:rPr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)</a:t>
            </a:r>
            <a:endParaRPr lang="zh-TW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043BA8AF-BE4E-4F54-AC84-CC65B3EA2E9B}"/>
              </a:ext>
            </a:extLst>
          </p:cNvPr>
          <p:cNvSpPr/>
          <p:nvPr/>
        </p:nvSpPr>
        <p:spPr>
          <a:xfrm>
            <a:off x="1716942" y="5209250"/>
            <a:ext cx="4379058" cy="104948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簡單圖徵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幾何元素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algn="ctr"/>
            <a:r>
              <a:rPr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Simple Feature Geometries</a:t>
            </a:r>
            <a:r>
              <a:rPr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sfg</a:t>
            </a:r>
            <a:r>
              <a:rPr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)</a:t>
            </a:r>
            <a:endParaRPr lang="zh-TW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2E801A9-5FA9-4257-A8DE-52E970145BE3}"/>
              </a:ext>
            </a:extLst>
          </p:cNvPr>
          <p:cNvSpPr txBox="1"/>
          <p:nvPr/>
        </p:nvSpPr>
        <p:spPr>
          <a:xfrm>
            <a:off x="6311361" y="5518548"/>
            <a:ext cx="192585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一</a:t>
            </a:r>
            <a:r>
              <a:rPr lang="zh-TW" altLang="en-US" sz="22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筆</a:t>
            </a:r>
            <a:r>
              <a:rPr lang="zh-TW" altLang="en-US" sz="22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空間資料</a:t>
            </a:r>
            <a:endParaRPr lang="zh-TW" altLang="en-US" sz="2200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7" name="箭號: 向上 6">
            <a:extLst>
              <a:ext uri="{FF2B5EF4-FFF2-40B4-BE49-F238E27FC236}">
                <a16:creationId xmlns:a16="http://schemas.microsoft.com/office/drawing/2014/main" id="{FD30D06C-FDFD-4758-8208-6E543BE4CE21}"/>
              </a:ext>
            </a:extLst>
          </p:cNvPr>
          <p:cNvSpPr/>
          <p:nvPr/>
        </p:nvSpPr>
        <p:spPr>
          <a:xfrm>
            <a:off x="3616203" y="2936240"/>
            <a:ext cx="580535" cy="611763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箭號: 向上 24">
            <a:extLst>
              <a:ext uri="{FF2B5EF4-FFF2-40B4-BE49-F238E27FC236}">
                <a16:creationId xmlns:a16="http://schemas.microsoft.com/office/drawing/2014/main" id="{3A7C99F1-318C-4BFF-89FD-7DC00EE0184A}"/>
              </a:ext>
            </a:extLst>
          </p:cNvPr>
          <p:cNvSpPr/>
          <p:nvPr/>
        </p:nvSpPr>
        <p:spPr>
          <a:xfrm>
            <a:off x="3616203" y="4597487"/>
            <a:ext cx="580535" cy="611763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3323B30-5131-434D-9EBF-1B38E64661FF}"/>
              </a:ext>
            </a:extLst>
          </p:cNvPr>
          <p:cNvSpPr txBox="1"/>
          <p:nvPr/>
        </p:nvSpPr>
        <p:spPr>
          <a:xfrm>
            <a:off x="9635700" y="5101580"/>
            <a:ext cx="6443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sf</a:t>
            </a:r>
            <a:endParaRPr lang="zh-TW" altLang="en-US" sz="28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46AAD35-16CA-4D25-9BE6-0689AA6B2B98}"/>
              </a:ext>
            </a:extLst>
          </p:cNvPr>
          <p:cNvSpPr txBox="1"/>
          <p:nvPr/>
        </p:nvSpPr>
        <p:spPr>
          <a:xfrm>
            <a:off x="9579820" y="5579209"/>
            <a:ext cx="6443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sf</a:t>
            </a:r>
            <a:endParaRPr lang="zh-TW" altLang="en-US" sz="28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A2567FC0-53BC-477B-AEC0-2312195BF579}"/>
              </a:ext>
            </a:extLst>
          </p:cNvPr>
          <p:cNvSpPr txBox="1"/>
          <p:nvPr/>
        </p:nvSpPr>
        <p:spPr>
          <a:xfrm>
            <a:off x="10126091" y="3894045"/>
            <a:ext cx="118311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sz="220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zh-TW" altLang="en-US" b="1" dirty="0"/>
              <a:t>注意！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CAFC5A7A-A3C7-4009-8968-CBB1B5469983}"/>
              </a:ext>
            </a:extLst>
          </p:cNvPr>
          <p:cNvSpPr txBox="1"/>
          <p:nvPr/>
        </p:nvSpPr>
        <p:spPr>
          <a:xfrm>
            <a:off x="9716167" y="4321252"/>
            <a:ext cx="2002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1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imple </a:t>
            </a:r>
            <a:r>
              <a:rPr lang="en-US" altLang="zh-TW" sz="18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eatures</a:t>
            </a:r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A0D4E3DC-E5E8-4BAD-8528-2A7575CF5A0C}"/>
              </a:ext>
            </a:extLst>
          </p:cNvPr>
          <p:cNvSpPr txBox="1"/>
          <p:nvPr/>
        </p:nvSpPr>
        <p:spPr>
          <a:xfrm>
            <a:off x="9716167" y="4630166"/>
            <a:ext cx="2002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1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hape</a:t>
            </a:r>
            <a:r>
              <a:rPr lang="en-US" altLang="zh-TW" sz="18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ile</a:t>
            </a:r>
            <a:endParaRPr lang="zh-TW" altLang="en-US" dirty="0"/>
          </a:p>
        </p:txBody>
      </p:sp>
      <p:sp>
        <p:nvSpPr>
          <p:cNvPr id="32" name="乘號 31">
            <a:extLst>
              <a:ext uri="{FF2B5EF4-FFF2-40B4-BE49-F238E27FC236}">
                <a16:creationId xmlns:a16="http://schemas.microsoft.com/office/drawing/2014/main" id="{619C9620-A400-4340-92AD-638C75DC9227}"/>
              </a:ext>
            </a:extLst>
          </p:cNvPr>
          <p:cNvSpPr/>
          <p:nvPr/>
        </p:nvSpPr>
        <p:spPr>
          <a:xfrm>
            <a:off x="10224143" y="4535541"/>
            <a:ext cx="907372" cy="619000"/>
          </a:xfrm>
          <a:prstGeom prst="mathMultiply">
            <a:avLst>
              <a:gd name="adj1" fmla="val 6425"/>
            </a:avLst>
          </a:prstGeom>
          <a:solidFill>
            <a:srgbClr val="FF0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1831593-0EB2-4709-9FD7-28356EE791D9}"/>
              </a:ext>
            </a:extLst>
          </p:cNvPr>
          <p:cNvSpPr txBox="1"/>
          <p:nvPr/>
        </p:nvSpPr>
        <p:spPr>
          <a:xfrm>
            <a:off x="10236063" y="5191811"/>
            <a:ext cx="13880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套件名稱</a:t>
            </a:r>
            <a:endParaRPr lang="zh-TW" altLang="en-US" sz="2000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16E0F2E5-B33E-4CE7-BB02-EABB23331ABE}"/>
              </a:ext>
            </a:extLst>
          </p:cNvPr>
          <p:cNvSpPr txBox="1"/>
          <p:nvPr/>
        </p:nvSpPr>
        <p:spPr>
          <a:xfrm>
            <a:off x="10236063" y="5651751"/>
            <a:ext cx="13880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Georgia" panose="02040502050405020303" pitchFamily="18" charset="0"/>
                <a:ea typeface="Adobe 黑体 Std R" panose="020B0400000000000000" pitchFamily="34" charset="-128"/>
              </a:rPr>
              <a:t>資料格式</a:t>
            </a:r>
          </a:p>
        </p:txBody>
      </p:sp>
      <p:sp>
        <p:nvSpPr>
          <p:cNvPr id="35" name="投影片編號版面配置區 34">
            <a:extLst>
              <a:ext uri="{FF2B5EF4-FFF2-40B4-BE49-F238E27FC236}">
                <a16:creationId xmlns:a16="http://schemas.microsoft.com/office/drawing/2014/main" id="{80644FE2-3044-463E-9EE5-34F2FC791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28170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B5CB734-F998-462D-A770-2260BE71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pPr/>
              <a:t>40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CE58103-3FB8-41B9-9FD7-EBC5764475CC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地理資料輸出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4057636-6C02-49F2-8007-A63B50EEFE3B}"/>
              </a:ext>
            </a:extLst>
          </p:cNvPr>
          <p:cNvSpPr txBox="1"/>
          <p:nvPr/>
        </p:nvSpPr>
        <p:spPr>
          <a:xfrm>
            <a:off x="357318" y="1379379"/>
            <a:ext cx="4840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地理資料格式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BAC73EE-7ED6-4604-AA7A-6D8286CEF0F2}"/>
              </a:ext>
            </a:extLst>
          </p:cNvPr>
          <p:cNvSpPr txBox="1"/>
          <p:nvPr/>
        </p:nvSpPr>
        <p:spPr>
          <a:xfrm>
            <a:off x="4307411" y="2099521"/>
            <a:ext cx="3845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Shapefile </a:t>
            </a:r>
            <a:r>
              <a:rPr lang="zh-TW" altLang="en-US" sz="28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有何缺點？</a:t>
            </a:r>
            <a:endParaRPr lang="en-US" altLang="zh-TW" sz="28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EEA6CDE-8A45-4078-8EFF-C0B71EF54A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2902" y="3090881"/>
            <a:ext cx="96362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至少需有三個基本檔案，即「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.</a:t>
            </a:r>
            <a:r>
              <a:rPr lang="en-US" altLang="zh-TW" sz="2400" dirty="0" err="1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shp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」、「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.</a:t>
            </a:r>
            <a:r>
              <a:rPr lang="en-US" altLang="zh-TW" sz="2400" dirty="0" err="1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dbf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」、「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.</a:t>
            </a:r>
            <a:r>
              <a:rPr lang="en-US" altLang="zh-TW" sz="2400" dirty="0" err="1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prj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」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最多僅能儲存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255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個欄位（屬性資料）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儲存容量上限為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2GB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屬性欄位名稱最多不得超過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10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個字元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C987649-6E24-46EC-9311-74F41D3DD256}"/>
              </a:ext>
            </a:extLst>
          </p:cNvPr>
          <p:cNvSpPr txBox="1"/>
          <p:nvPr/>
        </p:nvSpPr>
        <p:spPr>
          <a:xfrm>
            <a:off x="3221704" y="5246835"/>
            <a:ext cx="6179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實務上還有很多儲存地理資料的格式</a:t>
            </a:r>
            <a:endParaRPr lang="en-US" altLang="zh-TW" sz="28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450282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B5CB734-F998-462D-A770-2260BE71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pPr/>
              <a:t>41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CE58103-3FB8-41B9-9FD7-EBC5764475CC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地理資料輸出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4057636-6C02-49F2-8007-A63B50EEFE3B}"/>
              </a:ext>
            </a:extLst>
          </p:cNvPr>
          <p:cNvSpPr txBox="1"/>
          <p:nvPr/>
        </p:nvSpPr>
        <p:spPr>
          <a:xfrm>
            <a:off x="357318" y="1379379"/>
            <a:ext cx="48403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地理資料格式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en-US" altLang="zh-TW" sz="2800" dirty="0" err="1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GeoJSON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（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.</a:t>
            </a:r>
            <a:r>
              <a:rPr lang="en-US" altLang="zh-TW" sz="2800" dirty="0" err="1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geojson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7963521-2F27-4018-A6F9-F1159B5538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204"/>
          <a:stretch/>
        </p:blipFill>
        <p:spPr>
          <a:xfrm>
            <a:off x="4261518" y="755319"/>
            <a:ext cx="7355067" cy="560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2920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B5CB734-F998-462D-A770-2260BE71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pPr/>
              <a:t>42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CE58103-3FB8-41B9-9FD7-EBC5764475CC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地理資料輸出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4057636-6C02-49F2-8007-A63B50EEFE3B}"/>
              </a:ext>
            </a:extLst>
          </p:cNvPr>
          <p:cNvSpPr txBox="1"/>
          <p:nvPr/>
        </p:nvSpPr>
        <p:spPr>
          <a:xfrm>
            <a:off x="357318" y="1379379"/>
            <a:ext cx="48403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地理資料格式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GPX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（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.</a:t>
            </a:r>
            <a:r>
              <a:rPr lang="en-US" altLang="zh-TW" sz="2800" dirty="0" err="1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gpx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B6B19BD-C509-44F0-A5D0-31F259A9A1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1" r="36860" b="40229"/>
          <a:stretch/>
        </p:blipFill>
        <p:spPr>
          <a:xfrm>
            <a:off x="4247455" y="40398"/>
            <a:ext cx="5452843" cy="6817602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4C7E4B9D-7E9B-4F4A-A1EF-A704E84F0FB6}"/>
              </a:ext>
            </a:extLst>
          </p:cNvPr>
          <p:cNvSpPr/>
          <p:nvPr/>
        </p:nvSpPr>
        <p:spPr>
          <a:xfrm>
            <a:off x="5142137" y="3352800"/>
            <a:ext cx="4005981" cy="319667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C5FD01CF-EFF4-403D-B49D-C75F2E2383EE}"/>
              </a:ext>
            </a:extLst>
          </p:cNvPr>
          <p:cNvSpPr/>
          <p:nvPr/>
        </p:nvSpPr>
        <p:spPr>
          <a:xfrm>
            <a:off x="4779318" y="3810000"/>
            <a:ext cx="2196699" cy="319667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91224C47-F19B-4B06-9CBA-13225CB768F7}"/>
              </a:ext>
            </a:extLst>
          </p:cNvPr>
          <p:cNvSpPr/>
          <p:nvPr/>
        </p:nvSpPr>
        <p:spPr>
          <a:xfrm>
            <a:off x="4779318" y="4201160"/>
            <a:ext cx="4274419" cy="319667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61699CC-36AF-4E64-898D-28BD3D6B2902}"/>
              </a:ext>
            </a:extLst>
          </p:cNvPr>
          <p:cNvSpPr txBox="1"/>
          <p:nvPr/>
        </p:nvSpPr>
        <p:spPr>
          <a:xfrm>
            <a:off x="9905003" y="3281800"/>
            <a:ext cx="1674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經緯度</a:t>
            </a:r>
            <a:endParaRPr lang="en-US" altLang="zh-TW" sz="24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9339ED7-FAB4-4833-9DE9-47E74617CFAF}"/>
              </a:ext>
            </a:extLst>
          </p:cNvPr>
          <p:cNvSpPr txBox="1"/>
          <p:nvPr/>
        </p:nvSpPr>
        <p:spPr>
          <a:xfrm>
            <a:off x="9905003" y="3723220"/>
            <a:ext cx="1674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高度</a:t>
            </a:r>
            <a:endParaRPr lang="en-US" altLang="zh-TW" sz="24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3519EA1-32D4-4DF9-BD7D-8D43EED8DE1F}"/>
              </a:ext>
            </a:extLst>
          </p:cNvPr>
          <p:cNvSpPr txBox="1"/>
          <p:nvPr/>
        </p:nvSpPr>
        <p:spPr>
          <a:xfrm>
            <a:off x="9905003" y="4130160"/>
            <a:ext cx="1674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時間</a:t>
            </a:r>
            <a:endParaRPr lang="en-US" altLang="zh-TW" sz="24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D641FB2-9F96-4F09-8AA5-AAC2D4300919}"/>
              </a:ext>
            </a:extLst>
          </p:cNvPr>
          <p:cNvSpPr txBox="1"/>
          <p:nvPr/>
        </p:nvSpPr>
        <p:spPr>
          <a:xfrm>
            <a:off x="439994" y="3036607"/>
            <a:ext cx="3388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80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/>
              <a:t>穿戴式裝置</a:t>
            </a:r>
            <a:endParaRPr lang="en-US" altLang="zh-TW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/>
              <a:t>登山、跑步、自行車</a:t>
            </a:r>
            <a:endParaRPr lang="en-US" altLang="zh-TW" sz="2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FB51A33-876D-407B-A2E8-EAB66EEF6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001" y="4844796"/>
            <a:ext cx="1191791" cy="1191791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17F4106E-5393-4956-B823-F439D39BF803}"/>
              </a:ext>
            </a:extLst>
          </p:cNvPr>
          <p:cNvSpPr txBox="1"/>
          <p:nvPr/>
        </p:nvSpPr>
        <p:spPr>
          <a:xfrm>
            <a:off x="2286997" y="6066175"/>
            <a:ext cx="18257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Geo Tracker</a:t>
            </a:r>
            <a:endParaRPr lang="zh-TW" altLang="en-US" sz="20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C211DC0-0C35-4AC2-A556-57F120AF0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52" y="5230617"/>
            <a:ext cx="1825797" cy="49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7892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B5CB734-F998-462D-A770-2260BE71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pPr/>
              <a:t>43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CE58103-3FB8-41B9-9FD7-EBC5764475CC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地理資料輸出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4057636-6C02-49F2-8007-A63B50EEFE3B}"/>
              </a:ext>
            </a:extLst>
          </p:cNvPr>
          <p:cNvSpPr txBox="1"/>
          <p:nvPr/>
        </p:nvSpPr>
        <p:spPr>
          <a:xfrm>
            <a:off x="357318" y="1379379"/>
            <a:ext cx="48403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地理資料格式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KML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（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.</a:t>
            </a:r>
            <a:r>
              <a:rPr lang="en-US" altLang="zh-TW" sz="2800" dirty="0" err="1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kml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34F6847-F7C8-4A24-A136-8B187BBE0609}"/>
              </a:ext>
            </a:extLst>
          </p:cNvPr>
          <p:cNvSpPr txBox="1"/>
          <p:nvPr/>
        </p:nvSpPr>
        <p:spPr>
          <a:xfrm>
            <a:off x="4361119" y="1850001"/>
            <a:ext cx="5266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80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pPr algn="ctr"/>
            <a:r>
              <a:rPr lang="en-US" altLang="zh-TW" sz="2400" dirty="0"/>
              <a:t>Google Map</a:t>
            </a:r>
            <a:r>
              <a:rPr lang="zh-TW" altLang="zh-TW" sz="2400" dirty="0"/>
              <a:t>「你的時間軸」</a:t>
            </a:r>
            <a:endParaRPr lang="zh-TW" altLang="en-US" sz="2400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13B2B66-9520-491E-974C-70A7D8FA4B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995" y="2389971"/>
            <a:ext cx="8865840" cy="43315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502155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B5CB734-F998-462D-A770-2260BE71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pPr/>
              <a:t>44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CE58103-3FB8-41B9-9FD7-EBC5764475CC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地理資料輸出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4057636-6C02-49F2-8007-A63B50EEFE3B}"/>
              </a:ext>
            </a:extLst>
          </p:cNvPr>
          <p:cNvSpPr txBox="1"/>
          <p:nvPr/>
        </p:nvSpPr>
        <p:spPr>
          <a:xfrm>
            <a:off x="357318" y="1379379"/>
            <a:ext cx="48403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地理資料格式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KML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（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.</a:t>
            </a:r>
            <a:r>
              <a:rPr lang="en-US" altLang="zh-TW" sz="2800" dirty="0" err="1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kml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34F6847-F7C8-4A24-A136-8B187BBE0609}"/>
              </a:ext>
            </a:extLst>
          </p:cNvPr>
          <p:cNvSpPr txBox="1"/>
          <p:nvPr/>
        </p:nvSpPr>
        <p:spPr>
          <a:xfrm>
            <a:off x="4361119" y="1850001"/>
            <a:ext cx="5266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80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pPr algn="ctr"/>
            <a:r>
              <a:rPr lang="en-US" altLang="zh-TW" sz="2400" dirty="0"/>
              <a:t>Google Map</a:t>
            </a:r>
            <a:r>
              <a:rPr lang="zh-TW" altLang="zh-TW" sz="2400" dirty="0"/>
              <a:t>「你的時間軸」</a:t>
            </a:r>
            <a:endParaRPr lang="zh-TW" altLang="en-US" sz="240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99381B0-A735-49BF-A9A6-CE485CB2D2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504" y="2332639"/>
            <a:ext cx="7889709" cy="43837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550385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D4E8381-F594-4A81-AB6C-B918E3584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8969"/>
            <a:ext cx="12192000" cy="450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B5CB734-F998-462D-A770-2260BE71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pPr/>
              <a:t>45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CE58103-3FB8-41B9-9FD7-EBC5764475CC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屬性資料合併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4057636-6C02-49F2-8007-A63B50EEFE3B}"/>
              </a:ext>
            </a:extLst>
          </p:cNvPr>
          <p:cNvSpPr txBox="1"/>
          <p:nvPr/>
        </p:nvSpPr>
        <p:spPr>
          <a:xfrm>
            <a:off x="357317" y="1379379"/>
            <a:ext cx="6829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關聯式資料庫（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Relational database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8EFDF5-C7B0-4932-958C-D8932A95445C}"/>
              </a:ext>
            </a:extLst>
          </p:cNvPr>
          <p:cNvSpPr txBox="1"/>
          <p:nvPr/>
        </p:nvSpPr>
        <p:spPr>
          <a:xfrm>
            <a:off x="2633115" y="4602870"/>
            <a:ext cx="1138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主鍵</a:t>
            </a:r>
            <a:endParaRPr lang="en-US" altLang="zh-TW" sz="2400" dirty="0">
              <a:solidFill>
                <a:srgbClr val="FF000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344014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B5CB734-F998-462D-A770-2260BE71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pPr/>
              <a:t>46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CE58103-3FB8-41B9-9FD7-EBC5764475CC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屬性資料合併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4057636-6C02-49F2-8007-A63B50EEFE3B}"/>
              </a:ext>
            </a:extLst>
          </p:cNvPr>
          <p:cNvSpPr txBox="1"/>
          <p:nvPr/>
        </p:nvSpPr>
        <p:spPr>
          <a:xfrm>
            <a:off x="357317" y="1379379"/>
            <a:ext cx="6829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合併資料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804E316-2777-4A70-84DB-0538D5FE8756}"/>
              </a:ext>
            </a:extLst>
          </p:cNvPr>
          <p:cNvSpPr txBox="1"/>
          <p:nvPr/>
        </p:nvSpPr>
        <p:spPr>
          <a:xfrm>
            <a:off x="953755" y="2222586"/>
            <a:ext cx="10483634" cy="461665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left_join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原始地理資料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zh-TW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新蒐集屬性資料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by=c("col1"="col2"))</a:t>
            </a:r>
            <a:endParaRPr lang="zh-TW" altLang="zh-TW" sz="2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C6D13D22-A41C-4BD3-8688-C5AF370657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645831"/>
              </p:ext>
            </p:extLst>
          </p:nvPr>
        </p:nvGraphicFramePr>
        <p:xfrm>
          <a:off x="1385454" y="4070227"/>
          <a:ext cx="4064000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496043030"/>
                    </a:ext>
                  </a:extLst>
                </a:gridCol>
                <a:gridCol w="831273">
                  <a:extLst>
                    <a:ext uri="{9D8B030D-6E8A-4147-A177-3AD203B41FA5}">
                      <a16:colId xmlns:a16="http://schemas.microsoft.com/office/drawing/2014/main" val="989538600"/>
                    </a:ext>
                  </a:extLst>
                </a:gridCol>
                <a:gridCol w="868218">
                  <a:extLst>
                    <a:ext uri="{9D8B030D-6E8A-4147-A177-3AD203B41FA5}">
                      <a16:colId xmlns:a16="http://schemas.microsoft.com/office/drawing/2014/main" val="591259170"/>
                    </a:ext>
                  </a:extLst>
                </a:gridCol>
                <a:gridCol w="1348509">
                  <a:extLst>
                    <a:ext uri="{9D8B030D-6E8A-4147-A177-3AD203B41FA5}">
                      <a16:colId xmlns:a16="http://schemas.microsoft.com/office/drawing/2014/main" val="33691784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</a:rPr>
                        <a:t>GEOID</a:t>
                      </a:r>
                      <a:endParaRPr lang="zh-TW" alt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</a:rPr>
                        <a:t>Lat</a:t>
                      </a:r>
                      <a:endParaRPr lang="zh-TW" alt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</a:rPr>
                        <a:t>Lon</a:t>
                      </a:r>
                      <a:endParaRPr lang="zh-TW" alt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</a:rPr>
                        <a:t>Geometry</a:t>
                      </a:r>
                      <a:endParaRPr lang="zh-TW" alt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385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</a:rPr>
                        <a:t>…</a:t>
                      </a:r>
                      <a:endParaRPr lang="zh-TW" alt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新細明體" panose="02020500000000000000" pitchFamily="18" charset="-120"/>
                          <a:cs typeface="+mn-cs"/>
                        </a:rPr>
                        <a:t>…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新細明體" panose="02020500000000000000" pitchFamily="18" charset="-120"/>
                          <a:cs typeface="+mn-cs"/>
                        </a:rPr>
                        <a:t>…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新細明體" panose="02020500000000000000" pitchFamily="18" charset="-120"/>
                          <a:cs typeface="+mn-cs"/>
                        </a:rPr>
                        <a:t>…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099313"/>
                  </a:ext>
                </a:extLst>
              </a:tr>
            </a:tbl>
          </a:graphicData>
        </a:graphic>
      </p:graphicFrame>
      <p:graphicFrame>
        <p:nvGraphicFramePr>
          <p:cNvPr id="10" name="表格 4">
            <a:extLst>
              <a:ext uri="{FF2B5EF4-FFF2-40B4-BE49-F238E27FC236}">
                <a16:creationId xmlns:a16="http://schemas.microsoft.com/office/drawing/2014/main" id="{63E55941-9848-4FCC-972B-3BD90E90E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933423"/>
              </p:ext>
            </p:extLst>
          </p:nvPr>
        </p:nvGraphicFramePr>
        <p:xfrm>
          <a:off x="6250990" y="4070227"/>
          <a:ext cx="4064001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9604303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50247636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91259170"/>
                    </a:ext>
                  </a:extLst>
                </a:gridCol>
              </a:tblGrid>
              <a:tr h="35404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</a:rPr>
                        <a:t>ATTID</a:t>
                      </a:r>
                      <a:endParaRPr lang="zh-TW" alt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</a:rPr>
                        <a:t>ATT1</a:t>
                      </a:r>
                      <a:endParaRPr lang="zh-TW" alt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</a:rPr>
                        <a:t>Att2</a:t>
                      </a:r>
                      <a:endParaRPr lang="zh-TW" alt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385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新細明體" panose="02020500000000000000" pitchFamily="18" charset="-120"/>
                          <a:cs typeface="+mn-cs"/>
                        </a:rPr>
                        <a:t>…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新細明體" panose="02020500000000000000" pitchFamily="18" charset="-120"/>
                          <a:cs typeface="+mn-cs"/>
                        </a:rPr>
                        <a:t>…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新細明體" panose="02020500000000000000" pitchFamily="18" charset="-120"/>
                          <a:cs typeface="+mn-cs"/>
                        </a:rPr>
                        <a:t>…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099313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FCD64A2D-D429-40F5-83F1-96595E498B7D}"/>
              </a:ext>
            </a:extLst>
          </p:cNvPr>
          <p:cNvSpPr txBox="1"/>
          <p:nvPr/>
        </p:nvSpPr>
        <p:spPr>
          <a:xfrm>
            <a:off x="2404621" y="3154975"/>
            <a:ext cx="202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原始地理資料</a:t>
            </a:r>
            <a:endParaRPr lang="en-US" altLang="zh-TW" sz="20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9EC208A-5892-4085-9A85-50B1E104C9F0}"/>
              </a:ext>
            </a:extLst>
          </p:cNvPr>
          <p:cNvSpPr txBox="1"/>
          <p:nvPr/>
        </p:nvSpPr>
        <p:spPr>
          <a:xfrm>
            <a:off x="7392258" y="3154975"/>
            <a:ext cx="202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新蒐集屬性資料</a:t>
            </a:r>
            <a:endParaRPr lang="en-US" altLang="zh-TW" sz="20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FE9BFBD-17F8-46D8-9F8C-DF92D98B0239}"/>
              </a:ext>
            </a:extLst>
          </p:cNvPr>
          <p:cNvSpPr txBox="1"/>
          <p:nvPr/>
        </p:nvSpPr>
        <p:spPr>
          <a:xfrm>
            <a:off x="2404621" y="3612601"/>
            <a:ext cx="202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geo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618C113-8AF5-47E5-9C7A-12B236A8ADBF}"/>
              </a:ext>
            </a:extLst>
          </p:cNvPr>
          <p:cNvSpPr txBox="1"/>
          <p:nvPr/>
        </p:nvSpPr>
        <p:spPr>
          <a:xfrm>
            <a:off x="7392257" y="3612601"/>
            <a:ext cx="202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err="1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att</a:t>
            </a:r>
            <a:endParaRPr lang="en-US" altLang="zh-TW" sz="20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F24BFD4D-FFD2-4F2A-9F48-874B2F62705B}"/>
              </a:ext>
            </a:extLst>
          </p:cNvPr>
          <p:cNvSpPr/>
          <p:nvPr/>
        </p:nvSpPr>
        <p:spPr>
          <a:xfrm>
            <a:off x="1367425" y="4012710"/>
            <a:ext cx="1037196" cy="864089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B647174-3424-4648-8F5D-8721533ED4C4}"/>
              </a:ext>
            </a:extLst>
          </p:cNvPr>
          <p:cNvSpPr txBox="1"/>
          <p:nvPr/>
        </p:nvSpPr>
        <p:spPr>
          <a:xfrm>
            <a:off x="4073988" y="5327049"/>
            <a:ext cx="1138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主鍵</a:t>
            </a:r>
            <a:endParaRPr lang="en-US" altLang="zh-TW" sz="24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0FC8DFD8-C56E-4941-8AE2-7490A0EF96B6}"/>
              </a:ext>
            </a:extLst>
          </p:cNvPr>
          <p:cNvSpPr/>
          <p:nvPr/>
        </p:nvSpPr>
        <p:spPr>
          <a:xfrm>
            <a:off x="6250989" y="4012710"/>
            <a:ext cx="1341301" cy="864089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41C77360-975F-40B3-9DC2-45DEB09D7B7A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1886023" y="4876799"/>
            <a:ext cx="2757452" cy="45025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D3F5D5F1-7B73-4925-BFA8-6522A287A516}"/>
              </a:ext>
            </a:extLst>
          </p:cNvPr>
          <p:cNvCxnSpPr>
            <a:cxnSpLocks/>
            <a:stCxn id="20" idx="2"/>
            <a:endCxn id="17" idx="0"/>
          </p:cNvCxnSpPr>
          <p:nvPr/>
        </p:nvCxnSpPr>
        <p:spPr>
          <a:xfrm flipH="1">
            <a:off x="4643475" y="4876799"/>
            <a:ext cx="2278165" cy="45025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8133AB1C-8E47-4CE4-86A1-8FB9251AB342}"/>
              </a:ext>
            </a:extLst>
          </p:cNvPr>
          <p:cNvSpPr txBox="1"/>
          <p:nvPr/>
        </p:nvSpPr>
        <p:spPr>
          <a:xfrm>
            <a:off x="2194841" y="5962346"/>
            <a:ext cx="7802318" cy="461665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left_join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(geo, </a:t>
            </a: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att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by=c("GEOID"="ATTID"))</a:t>
            </a:r>
            <a:endParaRPr lang="zh-TW" altLang="zh-TW" sz="2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3224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B5CB734-F998-462D-A770-2260BE71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pPr/>
              <a:t>47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CE58103-3FB8-41B9-9FD7-EBC5764475CC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屬性資料合併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4057636-6C02-49F2-8007-A63B50EEFE3B}"/>
              </a:ext>
            </a:extLst>
          </p:cNvPr>
          <p:cNvSpPr txBox="1"/>
          <p:nvPr/>
        </p:nvSpPr>
        <p:spPr>
          <a:xfrm>
            <a:off x="357317" y="1379379"/>
            <a:ext cx="6829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美國各州 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Covid-19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資料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3AF6767-2441-48BD-A235-BE19866454BD}"/>
              </a:ext>
            </a:extLst>
          </p:cNvPr>
          <p:cNvSpPr txBox="1"/>
          <p:nvPr/>
        </p:nvSpPr>
        <p:spPr>
          <a:xfrm>
            <a:off x="575922" y="2130298"/>
            <a:ext cx="1716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介接資料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C661205C-66A5-4EE1-B987-56E2CD021590}"/>
              </a:ext>
            </a:extLst>
          </p:cNvPr>
          <p:cNvSpPr txBox="1"/>
          <p:nvPr/>
        </p:nvSpPr>
        <p:spPr>
          <a:xfrm>
            <a:off x="4699000" y="707742"/>
            <a:ext cx="6744855" cy="544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讀取美國</a:t>
            </a: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COVID 19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統計資料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us_covid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=read.</a:t>
            </a:r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csv("</a:t>
            </a:r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  <a:hlinkClick r:id="rId2" tooltip="/hxlproxy/api/data-preview.csv?url=https%3A%2F%2Fraw.githubusercontent.com%2Fnytimes%2Fcovid-19-data%2Fmaster%2Fus-states.csv&amp;filename=us-states.csv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https://data.humdata.org/</a:t>
            </a:r>
            <a:r>
              <a:rPr lang="en-US" altLang="zh-TW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  <a:hlinkClick r:id="rId2" tooltip="/hxlproxy/api/data-preview.csv?url=https%3A%2F%2Fraw.githubusercontent.com%2Fnytimes%2Fcovid-19-data%2Fmaster%2Fus-states.csv&amp;filename=us-states.csv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hxlproxy</a:t>
            </a:r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  <a:hlinkClick r:id="rId2" tooltip="/hxlproxy/api/data-preview.csv?url=https%3A%2F%2Fraw.githubusercontent.com%2Fnytimes%2Fcovid-19-data%2Fmaster%2Fus-states.csv&amp;filename=us-states.csv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altLang="zh-TW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  <a:hlinkClick r:id="rId2" tooltip="/hxlproxy/api/data-preview.csv?url=https%3A%2F%2Fraw.githubusercontent.com%2Fnytimes%2Fcovid-19-data%2Fmaster%2Fus-states.csv&amp;filename=us-states.csv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</a:t>
            </a:r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  <a:hlinkClick r:id="rId2" tooltip="/hxlproxy/api/data-preview.csv?url=https%3A%2F%2Fraw.githubusercontent.com%2Fnytimes%2Fcovid-19-data%2Fmaster%2Fus-states.csv&amp;filename=us-states.csv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altLang="zh-TW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  <a:hlinkClick r:id="rId2" tooltip="/hxlproxy/api/data-preview.csv?url=https%3A%2F%2Fraw.githubusercontent.com%2Fnytimes%2Fcovid-19-data%2Fmaster%2Fus-states.csv&amp;filename=us-states.csv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data-preview.csv?url</a:t>
            </a:r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  <a:hlinkClick r:id="rId2" tooltip="/hxlproxy/api/data-preview.csv?url=https%3A%2F%2Fraw.githubusercontent.com%2Fnytimes%2Fcovid-19-data%2Fmaster%2Fus-states.csv&amp;filename=us-states.csv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=https%3A%2F%2Fraw.githubusercontent.com%2Fnytimes%2Fcovid-19-data%2Fmaster%2Fus-states.csv&amp;filename=us-states.csv</a:t>
            </a:r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")</a:t>
            </a:r>
            <a:endParaRPr lang="zh-TW" altLang="zh-TW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查看</a:t>
            </a:r>
            <a:r>
              <a:rPr lang="en-US" altLang="zh-TW" sz="18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us_covid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head(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us_covid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     date      state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fips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cases deaths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1 2020-01-21 Washington   53     1      0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2 2020-01-22 Washington   53     1      0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3 2020-01-23 Washington   53     1      0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4 2020-01-24   Illinois   17     1      0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5 2020-01-24 Washington   53     1      0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6 2020-01-25 California    6     1      0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hlinkClick r:id="rId3"/>
            <a:extLst>
              <a:ext uri="{FF2B5EF4-FFF2-40B4-BE49-F238E27FC236}">
                <a16:creationId xmlns:a16="http://schemas.microsoft.com/office/drawing/2014/main" id="{13EFB7B1-FE8B-43D0-B8C1-009449FF4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5636" y="512575"/>
            <a:ext cx="1314633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870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B5CB734-F998-462D-A770-2260BE71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pPr/>
              <a:t>48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CE58103-3FB8-41B9-9FD7-EBC5764475CC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屬性資料合併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4057636-6C02-49F2-8007-A63B50EEFE3B}"/>
              </a:ext>
            </a:extLst>
          </p:cNvPr>
          <p:cNvSpPr txBox="1"/>
          <p:nvPr/>
        </p:nvSpPr>
        <p:spPr>
          <a:xfrm>
            <a:off x="357317" y="1379379"/>
            <a:ext cx="6829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美國各州 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Covid-19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資料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3AF6767-2441-48BD-A235-BE19866454BD}"/>
              </a:ext>
            </a:extLst>
          </p:cNvPr>
          <p:cNvSpPr txBox="1"/>
          <p:nvPr/>
        </p:nvSpPr>
        <p:spPr>
          <a:xfrm>
            <a:off x="575922" y="2130298"/>
            <a:ext cx="1716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篩選資料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C661205C-66A5-4EE1-B987-56E2CD021590}"/>
              </a:ext>
            </a:extLst>
          </p:cNvPr>
          <p:cNvSpPr txBox="1"/>
          <p:nvPr/>
        </p:nvSpPr>
        <p:spPr>
          <a:xfrm>
            <a:off x="4547951" y="1015519"/>
            <a:ext cx="7068127" cy="4826962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擷取指定日期的累積統計數據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us_covid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=filter(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us_covid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date=="2021-11-15")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查看整理後的</a:t>
            </a:r>
            <a:r>
              <a:rPr lang="en-US" altLang="zh-TW" sz="18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us_covid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head(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us_covid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date                 state 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fips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cases  deaths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1 2021-11-15        Alabama    1  839953  15981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2 2021-11-15         Alaska    2  145292    813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3 2021-11-15 American Samoa   60       1      0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4 2021-11-15        Arizona    4 1217193  21653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5 2021-11-15       Arkansas    5  519911   8579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6 2021-11-15     California    6 5014583  73411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02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8168A61E-4359-40D7-9719-5573D1627D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7" t="6897" b="8046"/>
          <a:stretch/>
        </p:blipFill>
        <p:spPr bwMode="auto">
          <a:xfrm>
            <a:off x="3929107" y="4169140"/>
            <a:ext cx="5742754" cy="25523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DAF1803-4042-4330-94E2-A5E429C66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pPr/>
              <a:t>49</a:t>
            </a:fld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D4FA93-B188-41FA-B215-C70E294FD754}"/>
              </a:ext>
            </a:extLst>
          </p:cNvPr>
          <p:cNvSpPr txBox="1"/>
          <p:nvPr/>
        </p:nvSpPr>
        <p:spPr>
          <a:xfrm>
            <a:off x="2268878" y="2130298"/>
            <a:ext cx="9347200" cy="1959511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合併原地理資料與新蒐集的屬性資料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us_states_covid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left_join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us_covid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by=c("NAME"="state"))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新增一欄位記錄確診死亡率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us_states_covid$death_rate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us_states_covid$deaths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us_states_covid$cases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8760316-D01E-4E64-8581-809741E3C568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屬性資料合併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EB32BA5-6221-4575-8928-1FADB2602660}"/>
              </a:ext>
            </a:extLst>
          </p:cNvPr>
          <p:cNvSpPr txBox="1"/>
          <p:nvPr/>
        </p:nvSpPr>
        <p:spPr>
          <a:xfrm>
            <a:off x="357317" y="1379379"/>
            <a:ext cx="6829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美國各州 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Covid-19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資料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8F184DA-24A1-4611-8815-42242F36867A}"/>
              </a:ext>
            </a:extLst>
          </p:cNvPr>
          <p:cNvSpPr txBox="1"/>
          <p:nvPr/>
        </p:nvSpPr>
        <p:spPr>
          <a:xfrm>
            <a:off x="575922" y="2130298"/>
            <a:ext cx="1716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合併資料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0228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860A7B70-5C41-4412-A4EE-FA2FDD64F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569" y="1614561"/>
            <a:ext cx="10292862" cy="4219929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57B2621B-5E5C-4D9A-9765-DAFCA73B7E63}"/>
              </a:ext>
            </a:extLst>
          </p:cNvPr>
          <p:cNvSpPr txBox="1"/>
          <p:nvPr/>
        </p:nvSpPr>
        <p:spPr>
          <a:xfrm>
            <a:off x="0" y="305294"/>
            <a:ext cx="5341527" cy="646331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簡單圖徵幾何元素（</a:t>
            </a:r>
            <a:r>
              <a:rPr lang="en-US" altLang="zh-TW" sz="36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sfg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B961D952-67D7-4966-A36D-36EA4A2B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30347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B0AA9DF-AF30-4F12-84D8-DC4481592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82" y="867539"/>
            <a:ext cx="5421746" cy="599046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CD346B1-6EE3-482A-87A1-9927656FD68D}"/>
              </a:ext>
            </a:extLst>
          </p:cNvPr>
          <p:cNvSpPr txBox="1"/>
          <p:nvPr/>
        </p:nvSpPr>
        <p:spPr>
          <a:xfrm>
            <a:off x="0" y="305294"/>
            <a:ext cx="107914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作業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4168FE3-70FE-4A82-9D9F-4B4AA284EDE7}"/>
              </a:ext>
            </a:extLst>
          </p:cNvPr>
          <p:cNvSpPr txBox="1"/>
          <p:nvPr/>
        </p:nvSpPr>
        <p:spPr>
          <a:xfrm>
            <a:off x="763190" y="2516782"/>
            <a:ext cx="59978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使用 </a:t>
            </a: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TRA_line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、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TRA_station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、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TRA_ridership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 資料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篩選特等站與一等站（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hint: </a:t>
            </a: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StationClass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合併站點地理資料與進出站旅次量屬性資料（直接計算資料中同一車站所有進出站人數）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繪製地圖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3F598E7-5BEB-473A-AC12-3C6AC7776CDC}"/>
              </a:ext>
            </a:extLst>
          </p:cNvPr>
          <p:cNvSpPr txBox="1"/>
          <p:nvPr/>
        </p:nvSpPr>
        <p:spPr>
          <a:xfrm>
            <a:off x="1079142" y="351460"/>
            <a:ext cx="4944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臺鐵路網及進出站旅次量</a:t>
            </a:r>
            <a:endParaRPr lang="en-US" altLang="zh-TW" sz="2800" b="1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E53A06A-DCF9-4E08-9321-45626504C6F3}"/>
              </a:ext>
            </a:extLst>
          </p:cNvPr>
          <p:cNvSpPr txBox="1"/>
          <p:nvPr/>
        </p:nvSpPr>
        <p:spPr>
          <a:xfrm>
            <a:off x="763190" y="4683077"/>
            <a:ext cx="70042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＊ 格式標準（評分原則）：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必須將站點與旅次量兩資料合併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地圖必須含路線、站點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站點必須依照旅次量繪製圓點大小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要出現圖例（進出站旅次）、指北針、比例尺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達成以上四點即可，右圖僅供參考，</a:t>
            </a:r>
            <a:r>
              <a:rPr lang="zh-TW" altLang="en-US" sz="2000" b="1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無須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與右圖完全一致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17B1C1C-6B04-481A-8ACD-3981E628AB2F}"/>
              </a:ext>
            </a:extLst>
          </p:cNvPr>
          <p:cNvSpPr txBox="1"/>
          <p:nvPr/>
        </p:nvSpPr>
        <p:spPr>
          <a:xfrm>
            <a:off x="763190" y="1361108"/>
            <a:ext cx="47601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將臺鐵站點資料與站點進出站旅次量資料進行合併，並繪製包含臺鐵路線、站點之旅次數點子圖。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40EF839-2310-407B-B9CE-E875FAC24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50</a:t>
            </a:fld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EAB6352-A453-4464-BEF6-BDF9F3341E15}"/>
              </a:ext>
            </a:extLst>
          </p:cNvPr>
          <p:cNvSpPr txBox="1"/>
          <p:nvPr/>
        </p:nvSpPr>
        <p:spPr>
          <a:xfrm>
            <a:off x="5292454" y="114306"/>
            <a:ext cx="6899546" cy="861774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r>
              <a:rPr lang="en-US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en-US" sz="16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整理旅次量資料</a:t>
            </a:r>
            <a:endParaRPr lang="en-US" altLang="zh-TW" sz="1600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6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ridership=group_by(TRA_ridership, staCode)%&gt;%</a:t>
            </a:r>
          </a:p>
          <a:p>
            <a:r>
              <a:rPr lang="zh-TW" altLang="en-US" sz="16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summarise(riderships=sum(gateInComingCnt+gateOutGoingCnt))</a:t>
            </a:r>
          </a:p>
        </p:txBody>
      </p:sp>
    </p:spTree>
    <p:extLst>
      <p:ext uri="{BB962C8B-B14F-4D97-AF65-F5344CB8AC3E}">
        <p14:creationId xmlns:p14="http://schemas.microsoft.com/office/powerpoint/2010/main" val="16295442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7CD346B1-6EE3-482A-87A1-9927656FD68D}"/>
              </a:ext>
            </a:extLst>
          </p:cNvPr>
          <p:cNvSpPr txBox="1"/>
          <p:nvPr/>
        </p:nvSpPr>
        <p:spPr>
          <a:xfrm>
            <a:off x="0" y="305294"/>
            <a:ext cx="107914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作業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D5CC865-B906-4BA4-9717-02BD0DE049E5}"/>
              </a:ext>
            </a:extLst>
          </p:cNvPr>
          <p:cNvSpPr txBox="1"/>
          <p:nvPr/>
        </p:nvSpPr>
        <p:spPr>
          <a:xfrm>
            <a:off x="4079016" y="1162072"/>
            <a:ext cx="3679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E3 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作業繳交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DDC68E9-292C-4432-930D-34A89BA8A0C9}"/>
              </a:ext>
            </a:extLst>
          </p:cNvPr>
          <p:cNvSpPr txBox="1"/>
          <p:nvPr/>
        </p:nvSpPr>
        <p:spPr>
          <a:xfrm>
            <a:off x="1570906" y="2198818"/>
            <a:ext cx="97528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R</a:t>
            </a:r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 程式碼</a:t>
            </a:r>
            <a:endParaRPr lang="en-US" altLang="zh-TW" sz="2400" b="1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AutoNum type="arabicPeriod"/>
            </a:pP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AutoNum type="arabicPeriod"/>
            </a:pPr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word / pdf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放上地圖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補充說明程式碼撰寫問題，若出現錯誤訊息也請貼上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lvl="1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	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（若無任何問題，不用寫）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32C5C25-2673-496E-B2A4-A9731721E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51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70563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8B0D747-F59F-4E08-8913-F4A39C0FC0B6}"/>
              </a:ext>
            </a:extLst>
          </p:cNvPr>
          <p:cNvSpPr txBox="1"/>
          <p:nvPr/>
        </p:nvSpPr>
        <p:spPr>
          <a:xfrm>
            <a:off x="0" y="305294"/>
            <a:ext cx="5341527" cy="646331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簡單圖徵幾何元素（</a:t>
            </a:r>
            <a:r>
              <a:rPr lang="en-US" altLang="zh-TW" sz="36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sfg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EEC4BA9-7693-42A2-99EF-1226F283BE20}"/>
              </a:ext>
            </a:extLst>
          </p:cNvPr>
          <p:cNvSpPr txBox="1"/>
          <p:nvPr/>
        </p:nvSpPr>
        <p:spPr>
          <a:xfrm>
            <a:off x="357318" y="1379379"/>
            <a:ext cx="2387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點（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POINT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2A29F92-3C9D-4255-86E5-80DD2F9E82BA}"/>
              </a:ext>
            </a:extLst>
          </p:cNvPr>
          <p:cNvSpPr txBox="1"/>
          <p:nvPr/>
        </p:nvSpPr>
        <p:spPr>
          <a:xfrm>
            <a:off x="2775168" y="1425545"/>
            <a:ext cx="3312818" cy="430887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2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st_point</a:t>
            </a:r>
            <a:r>
              <a:rPr lang="en-US" altLang="zh-TW" sz="2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(c(x, y))</a:t>
            </a:r>
            <a:endParaRPr lang="zh-TW" altLang="zh-TW" sz="22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20D4E67-6F3D-4F42-B52E-D46604BC2437}"/>
              </a:ext>
            </a:extLst>
          </p:cNvPr>
          <p:cNvSpPr txBox="1"/>
          <p:nvPr/>
        </p:nvSpPr>
        <p:spPr>
          <a:xfrm>
            <a:off x="603503" y="2330353"/>
            <a:ext cx="5293135" cy="2549416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設定一組向量</a:t>
            </a: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c(x, y)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point_eg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st_point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(c(2, 3))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檢視</a:t>
            </a:r>
            <a:r>
              <a:rPr lang="en-US" altLang="zh-TW" sz="20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point_eg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point_eg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POINT (2 3)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804F0B1-47E8-4A3F-A0B0-9F721417B4E0}"/>
              </a:ext>
            </a:extLst>
          </p:cNvPr>
          <p:cNvSpPr txBox="1"/>
          <p:nvPr/>
        </p:nvSpPr>
        <p:spPr>
          <a:xfrm>
            <a:off x="603502" y="5223023"/>
            <a:ext cx="5293135" cy="1241365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檢查</a:t>
            </a:r>
            <a:r>
              <a:rPr lang="en-US" altLang="zh-TW" sz="20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point_eg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的資料型態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class(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point_eg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[1] "XY"    "POINT" "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sfg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7FB377C-9641-4B7D-8434-64876BC913E6}"/>
              </a:ext>
            </a:extLst>
          </p:cNvPr>
          <p:cNvSpPr/>
          <p:nvPr/>
        </p:nvSpPr>
        <p:spPr>
          <a:xfrm>
            <a:off x="2775168" y="6094858"/>
            <a:ext cx="1811216" cy="353733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24B9001-817E-4C3E-9E92-FD6E10710A0F}"/>
              </a:ext>
            </a:extLst>
          </p:cNvPr>
          <p:cNvSpPr txBox="1"/>
          <p:nvPr/>
        </p:nvSpPr>
        <p:spPr>
          <a:xfrm>
            <a:off x="6602128" y="2330353"/>
            <a:ext cx="4536760" cy="836126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ggplot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()+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geom_sf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(data=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point_eg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D92F03D-51F1-47BF-9E6D-6A1E0ED7F7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82" y="3441469"/>
            <a:ext cx="2961636" cy="28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DFF68F7-4B21-4C5E-8178-D4DC9C566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417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8B0D747-F59F-4E08-8913-F4A39C0FC0B6}"/>
              </a:ext>
            </a:extLst>
          </p:cNvPr>
          <p:cNvSpPr txBox="1"/>
          <p:nvPr/>
        </p:nvSpPr>
        <p:spPr>
          <a:xfrm>
            <a:off x="0" y="305294"/>
            <a:ext cx="5341527" cy="646331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簡單圖徵幾何元素（</a:t>
            </a:r>
            <a:r>
              <a:rPr lang="en-US" altLang="zh-TW" sz="36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sfg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EEC4BA9-7693-42A2-99EF-1226F283BE20}"/>
              </a:ext>
            </a:extLst>
          </p:cNvPr>
          <p:cNvSpPr txBox="1"/>
          <p:nvPr/>
        </p:nvSpPr>
        <p:spPr>
          <a:xfrm>
            <a:off x="357318" y="1379379"/>
            <a:ext cx="3478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線（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LINESTRING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2A29F92-3C9D-4255-86E5-80DD2F9E82BA}"/>
              </a:ext>
            </a:extLst>
          </p:cNvPr>
          <p:cNvSpPr txBox="1"/>
          <p:nvPr/>
        </p:nvSpPr>
        <p:spPr>
          <a:xfrm>
            <a:off x="3544557" y="1422337"/>
            <a:ext cx="8456943" cy="400110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st_linestring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rbind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(c(x1, y1), c(x2, y2), c(x3, y3), ……)))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20D4E67-6F3D-4F42-B52E-D46604BC2437}"/>
              </a:ext>
            </a:extLst>
          </p:cNvPr>
          <p:cNvSpPr txBox="1"/>
          <p:nvPr/>
        </p:nvSpPr>
        <p:spPr>
          <a:xfrm>
            <a:off x="603503" y="2161457"/>
            <a:ext cx="10399777" cy="2580194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en-US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設定一組陣列</a:t>
            </a:r>
            <a:r>
              <a:rPr lang="en-US" altLang="zh-TW" sz="20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rbind</a:t>
            </a: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</a:t>
            </a:r>
          </a:p>
          <a:p>
            <a:pPr indent="266700" latinLnBrk="1">
              <a:spcAft>
                <a:spcPts val="1000"/>
              </a:spcAft>
            </a:pPr>
            <a:r>
              <a:rPr lang="nn-NO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linestring_eg=st_linestring(rbind(c(2,3), c(4,4), c(3,5), c(1,4)))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檢視</a:t>
            </a:r>
            <a:r>
              <a:rPr lang="en-US" altLang="zh-TW" sz="20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linestring_eg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linestring_eg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LINESTRING (2 3, 4 4, 3 5, 1 4)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804F0B1-47E8-4A3F-A0B0-9F721417B4E0}"/>
              </a:ext>
            </a:extLst>
          </p:cNvPr>
          <p:cNvSpPr txBox="1"/>
          <p:nvPr/>
        </p:nvSpPr>
        <p:spPr>
          <a:xfrm>
            <a:off x="603502" y="5184737"/>
            <a:ext cx="5998626" cy="1272143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檢查</a:t>
            </a:r>
            <a:r>
              <a:rPr lang="en-US" altLang="zh-TW" sz="20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linestring_eg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的資料型態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class(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linestring_eg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[1] "XY"         "LINESTRING" "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sfg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7FB377C-9641-4B7D-8434-64876BC913E6}"/>
              </a:ext>
            </a:extLst>
          </p:cNvPr>
          <p:cNvSpPr/>
          <p:nvPr/>
        </p:nvSpPr>
        <p:spPr>
          <a:xfrm>
            <a:off x="3328417" y="6033413"/>
            <a:ext cx="2727104" cy="364124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            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72E78D4-BE4F-4EB9-98D4-3465FFE79B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0" b="6470"/>
          <a:stretch/>
        </p:blipFill>
        <p:spPr bwMode="auto">
          <a:xfrm>
            <a:off x="7497367" y="3738561"/>
            <a:ext cx="4091130" cy="289235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263FE4B-18EC-4EF3-B607-A2CC1B8DB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9041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8B0D747-F59F-4E08-8913-F4A39C0FC0B6}"/>
              </a:ext>
            </a:extLst>
          </p:cNvPr>
          <p:cNvSpPr txBox="1"/>
          <p:nvPr/>
        </p:nvSpPr>
        <p:spPr>
          <a:xfrm>
            <a:off x="0" y="305294"/>
            <a:ext cx="5341527" cy="646331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簡單圖徵幾何元素（</a:t>
            </a:r>
            <a:r>
              <a:rPr lang="en-US" altLang="zh-TW" sz="36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sfg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EEC4BA9-7693-42A2-99EF-1226F283BE20}"/>
              </a:ext>
            </a:extLst>
          </p:cNvPr>
          <p:cNvSpPr txBox="1"/>
          <p:nvPr/>
        </p:nvSpPr>
        <p:spPr>
          <a:xfrm>
            <a:off x="357318" y="1379379"/>
            <a:ext cx="2989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面（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POLYGON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2A29F92-3C9D-4255-86E5-80DD2F9E82BA}"/>
              </a:ext>
            </a:extLst>
          </p:cNvPr>
          <p:cNvSpPr txBox="1"/>
          <p:nvPr/>
        </p:nvSpPr>
        <p:spPr>
          <a:xfrm>
            <a:off x="3116580" y="1440934"/>
            <a:ext cx="9075420" cy="400110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s-E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st_polygon(list(rbind(c(x1, y1), c(x2, y2), ……, c(x1, y1)))))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20D4E67-6F3D-4F42-B52E-D46604BC2437}"/>
              </a:ext>
            </a:extLst>
          </p:cNvPr>
          <p:cNvSpPr txBox="1"/>
          <p:nvPr/>
        </p:nvSpPr>
        <p:spPr>
          <a:xfrm>
            <a:off x="603503" y="2161457"/>
            <a:ext cx="11237977" cy="2580194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設定一組列表</a:t>
            </a: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list()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polygon_eg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st_polygon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(list(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rbind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(c(2,3), c(4,4), c(3,5),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c(1,4), c(2,3))))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檢視</a:t>
            </a:r>
            <a:r>
              <a:rPr lang="en-US" altLang="zh-TW" sz="20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polygon_eg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polygon_eg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POLYGON ((2 3, 4 4, 3 5, 1 4, 2 3))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804F0B1-47E8-4A3F-A0B0-9F721417B4E0}"/>
              </a:ext>
            </a:extLst>
          </p:cNvPr>
          <p:cNvSpPr txBox="1"/>
          <p:nvPr/>
        </p:nvSpPr>
        <p:spPr>
          <a:xfrm>
            <a:off x="603502" y="5062064"/>
            <a:ext cx="5998626" cy="1272143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檢查</a:t>
            </a:r>
            <a:r>
              <a:rPr lang="en-US" altLang="zh-TW" sz="20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polygon_eg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的資料型態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class(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polygon_eg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[1] "XY"      "POLYGON" "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sfg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7FB377C-9641-4B7D-8434-64876BC913E6}"/>
              </a:ext>
            </a:extLst>
          </p:cNvPr>
          <p:cNvSpPr/>
          <p:nvPr/>
        </p:nvSpPr>
        <p:spPr>
          <a:xfrm>
            <a:off x="2849787" y="5941219"/>
            <a:ext cx="2491740" cy="365266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            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18B0B01-25FC-49EE-A43F-9CAC4B8B19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1" b="7324"/>
          <a:stretch/>
        </p:blipFill>
        <p:spPr bwMode="auto">
          <a:xfrm>
            <a:off x="7098279" y="3594325"/>
            <a:ext cx="4048907" cy="28123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A926C53-4EEF-45AD-8656-5D8E9126F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858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8B0D747-F59F-4E08-8913-F4A39C0FC0B6}"/>
              </a:ext>
            </a:extLst>
          </p:cNvPr>
          <p:cNvSpPr txBox="1"/>
          <p:nvPr/>
        </p:nvSpPr>
        <p:spPr>
          <a:xfrm>
            <a:off x="0" y="305294"/>
            <a:ext cx="4426212" cy="646331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簡單圖徵向量（</a:t>
            </a:r>
            <a:r>
              <a:rPr lang="en-US" altLang="zh-TW" sz="36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sfc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EEC4BA9-7693-42A2-99EF-1226F283BE20}"/>
              </a:ext>
            </a:extLst>
          </p:cNvPr>
          <p:cNvSpPr txBox="1"/>
          <p:nvPr/>
        </p:nvSpPr>
        <p:spPr>
          <a:xfrm>
            <a:off x="357318" y="1379379"/>
            <a:ext cx="43316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Simple Feature</a:t>
            </a:r>
            <a:r>
              <a:rPr lang="zh-TW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 </a:t>
            </a:r>
            <a:r>
              <a:rPr lang="en-US" altLang="zh-TW" sz="28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Columns</a:t>
            </a:r>
          </a:p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哪個 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Column ?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A926C53-4EEF-45AD-8656-5D8E9126F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8A8207C-A803-4F07-8177-7AD5A4F60E69}"/>
              </a:ext>
            </a:extLst>
          </p:cNvPr>
          <p:cNvSpPr txBox="1"/>
          <p:nvPr/>
        </p:nvSpPr>
        <p:spPr>
          <a:xfrm>
            <a:off x="357318" y="2623651"/>
            <a:ext cx="4940771" cy="836126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class(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</a:t>
            </a:r>
            <a:r>
              <a:rPr lang="en-US" altLang="zh-TW" sz="2000" b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$geometry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[1] "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sfc_MULTIPOLYGON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 "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sfc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7FB377C-9641-4B7D-8434-64876BC913E6}"/>
              </a:ext>
            </a:extLst>
          </p:cNvPr>
          <p:cNvSpPr/>
          <p:nvPr/>
        </p:nvSpPr>
        <p:spPr>
          <a:xfrm>
            <a:off x="1560802" y="3041714"/>
            <a:ext cx="3140932" cy="365266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            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EEC7AA7-5E28-4F03-A727-D5FA3B3C00E5}"/>
              </a:ext>
            </a:extLst>
          </p:cNvPr>
          <p:cNvSpPr txBox="1"/>
          <p:nvPr/>
        </p:nvSpPr>
        <p:spPr>
          <a:xfrm>
            <a:off x="6831717" y="489960"/>
            <a:ext cx="41282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spc="15" dirty="0" err="1">
                <a:solidFill>
                  <a:srgbClr val="333333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st_sfc</a:t>
            </a:r>
            <a:r>
              <a:rPr lang="en-US" altLang="zh-TW" sz="2400" spc="15" dirty="0">
                <a:solidFill>
                  <a:srgbClr val="333333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()</a:t>
            </a:r>
            <a:r>
              <a:rPr lang="zh-TW" altLang="en-US" sz="2400" spc="15" dirty="0">
                <a:solidFill>
                  <a:srgbClr val="333333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lang="zh-TW" altLang="en-US" sz="2400" spc="15" dirty="0">
                <a:solidFill>
                  <a:srgbClr val="333333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建立簡單圖徵向量</a:t>
            </a:r>
            <a:endParaRPr lang="zh-TW" altLang="en-US" sz="2400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442AD0F-EE12-4DF7-96BF-3C2BE37F2B35}"/>
              </a:ext>
            </a:extLst>
          </p:cNvPr>
          <p:cNvSpPr txBox="1"/>
          <p:nvPr/>
        </p:nvSpPr>
        <p:spPr>
          <a:xfrm>
            <a:off x="5653802" y="1115546"/>
            <a:ext cx="6180880" cy="3016210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建立簡單圖徵幾何元素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point1=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st_point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(c(3, 5))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point2=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st_point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(c(2, 6))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point3=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st_point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(c(1, 4))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建立簡單圖徵向量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point123=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st_sfc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(point1, point2, point3)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A2CBE3C-61D5-4899-88CB-D89FC1FE7D8A}"/>
              </a:ext>
            </a:extLst>
          </p:cNvPr>
          <p:cNvSpPr txBox="1"/>
          <p:nvPr/>
        </p:nvSpPr>
        <p:spPr>
          <a:xfrm>
            <a:off x="5653802" y="4623370"/>
            <a:ext cx="6180880" cy="1241365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540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查看</a:t>
            </a: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point123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資料型態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class(point123)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[1] "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sfc_POINT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 "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sfc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1379C10B-8464-4942-90B0-5652847D8632}"/>
              </a:ext>
            </a:extLst>
          </p:cNvPr>
          <p:cNvSpPr/>
          <p:nvPr/>
        </p:nvSpPr>
        <p:spPr>
          <a:xfrm>
            <a:off x="6831717" y="5461115"/>
            <a:ext cx="2491740" cy="365266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407042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4185</Words>
  <Application>Microsoft Office PowerPoint</Application>
  <PresentationFormat>寬螢幕</PresentationFormat>
  <Paragraphs>626</Paragraphs>
  <Slides>51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61" baseType="lpstr">
      <vt:lpstr>Calibri</vt:lpstr>
      <vt:lpstr>Times New Roman</vt:lpstr>
      <vt:lpstr>Georgia</vt:lpstr>
      <vt:lpstr>Calibri Light</vt:lpstr>
      <vt:lpstr>Arial</vt:lpstr>
      <vt:lpstr>標楷體</vt:lpstr>
      <vt:lpstr>Adobe 黑体 Std R</vt:lpstr>
      <vt:lpstr>Consolas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家榮 葉</dc:creator>
  <cp:lastModifiedBy>家榮 葉</cp:lastModifiedBy>
  <cp:revision>139</cp:revision>
  <dcterms:created xsi:type="dcterms:W3CDTF">2021-11-18T12:50:34Z</dcterms:created>
  <dcterms:modified xsi:type="dcterms:W3CDTF">2021-12-08T16:35:37Z</dcterms:modified>
</cp:coreProperties>
</file>